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60"/>
  </p:notesMasterIdLst>
  <p:sldIdLst>
    <p:sldId id="350" r:id="rId2"/>
    <p:sldId id="256" r:id="rId3"/>
    <p:sldId id="351" r:id="rId4"/>
    <p:sldId id="297" r:id="rId5"/>
    <p:sldId id="298" r:id="rId6"/>
    <p:sldId id="257" r:id="rId7"/>
    <p:sldId id="259" r:id="rId8"/>
    <p:sldId id="269" r:id="rId9"/>
    <p:sldId id="305" r:id="rId10"/>
    <p:sldId id="299" r:id="rId11"/>
    <p:sldId id="273" r:id="rId12"/>
    <p:sldId id="275" r:id="rId13"/>
    <p:sldId id="301" r:id="rId14"/>
    <p:sldId id="300" r:id="rId15"/>
    <p:sldId id="302" r:id="rId16"/>
    <p:sldId id="304" r:id="rId17"/>
    <p:sldId id="306" r:id="rId18"/>
    <p:sldId id="322" r:id="rId19"/>
    <p:sldId id="330" r:id="rId20"/>
    <p:sldId id="328" r:id="rId21"/>
    <p:sldId id="329" r:id="rId22"/>
    <p:sldId id="307" r:id="rId23"/>
    <p:sldId id="326" r:id="rId24"/>
    <p:sldId id="325" r:id="rId25"/>
    <p:sldId id="338" r:id="rId26"/>
    <p:sldId id="339" r:id="rId27"/>
    <p:sldId id="340" r:id="rId28"/>
    <p:sldId id="343" r:id="rId29"/>
    <p:sldId id="331" r:id="rId30"/>
    <p:sldId id="313" r:id="rId31"/>
    <p:sldId id="324" r:id="rId32"/>
    <p:sldId id="341" r:id="rId33"/>
    <p:sldId id="312" r:id="rId34"/>
    <p:sldId id="310" r:id="rId35"/>
    <p:sldId id="311" r:id="rId36"/>
    <p:sldId id="308" r:id="rId37"/>
    <p:sldId id="323" r:id="rId38"/>
    <p:sldId id="315" r:id="rId39"/>
    <p:sldId id="316" r:id="rId40"/>
    <p:sldId id="317" r:id="rId41"/>
    <p:sldId id="318" r:id="rId42"/>
    <p:sldId id="319" r:id="rId43"/>
    <p:sldId id="320" r:id="rId44"/>
    <p:sldId id="321" r:id="rId45"/>
    <p:sldId id="348" r:id="rId46"/>
    <p:sldId id="278" r:id="rId47"/>
    <p:sldId id="346" r:id="rId48"/>
    <p:sldId id="347" r:id="rId49"/>
    <p:sldId id="333" r:id="rId50"/>
    <p:sldId id="336" r:id="rId51"/>
    <p:sldId id="337" r:id="rId52"/>
    <p:sldId id="332" r:id="rId53"/>
    <p:sldId id="344" r:id="rId54"/>
    <p:sldId id="345" r:id="rId55"/>
    <p:sldId id="349" r:id="rId56"/>
    <p:sldId id="334" r:id="rId57"/>
    <p:sldId id="335" r:id="rId58"/>
    <p:sldId id="303" r:id="rId59"/>
  </p:sldIdLst>
  <p:sldSz cx="9144000" cy="5143500" type="screen16x9"/>
  <p:notesSz cx="6858000" cy="9144000"/>
  <p:embeddedFontLst>
    <p:embeddedFont>
      <p:font typeface="Arial Rounded MT Bold" panose="020F0704030504030204" pitchFamily="34" charset="0"/>
      <p:regular r:id="rId61"/>
    </p:embeddedFont>
    <p:embeddedFont>
      <p:font typeface="Calibri" panose="020F0502020204030204" pitchFamily="34" charset="0"/>
      <p:regular r:id="rId62"/>
      <p:bold r:id="rId63"/>
      <p:italic r:id="rId64"/>
      <p:boldItalic r:id="rId65"/>
    </p:embeddedFont>
    <p:embeddedFont>
      <p:font typeface="Maven Pro" panose="020B0604020202020204" charset="0"/>
      <p:regular r:id="rId66"/>
      <p:bold r:id="rId67"/>
    </p:embeddedFont>
    <p:embeddedFont>
      <p:font typeface="Share Tech" panose="020B0604020202020204" charset="0"/>
      <p:regular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AB33825-EEB6-4973-A9FD-48BF41D86783}">
  <a:tblStyle styleId="{5AB33825-EEB6-4973-A9FD-48BF41D8678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6642" autoAdjust="0"/>
  </p:normalViewPr>
  <p:slideViewPr>
    <p:cSldViewPr snapToGrid="0">
      <p:cViewPr varScale="1">
        <p:scale>
          <a:sx n="113" d="100"/>
          <a:sy n="113" d="100"/>
        </p:scale>
        <p:origin x="61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A194B8-62D2-4F10-8590-533275E4A11D}"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8C2A0403-0AAF-4FDC-B6EC-CD826577CC69}">
      <dgm:prSet phldrT="[Text]"/>
      <dgm:spPr>
        <a:solidFill>
          <a:schemeClr val="bg2">
            <a:lumMod val="75000"/>
            <a:lumOff val="25000"/>
          </a:schemeClr>
        </a:solidFill>
      </dgm:spPr>
      <dgm:t>
        <a:bodyPr/>
        <a:lstStyle/>
        <a:p>
          <a:r>
            <a:rPr lang="en-US" dirty="0"/>
            <a:t>SPEECH RECOGNITION</a:t>
          </a:r>
          <a:endParaRPr lang="en-IN" dirty="0"/>
        </a:p>
      </dgm:t>
    </dgm:pt>
    <dgm:pt modelId="{7A2CD118-A61E-435A-B6CC-68BF02B10D0B}" type="parTrans" cxnId="{CB7F86E1-C547-46F3-AA73-5E9F5AA66DB6}">
      <dgm:prSet/>
      <dgm:spPr/>
      <dgm:t>
        <a:bodyPr/>
        <a:lstStyle/>
        <a:p>
          <a:endParaRPr lang="en-IN"/>
        </a:p>
      </dgm:t>
    </dgm:pt>
    <dgm:pt modelId="{0701C8B8-ADF5-4C29-81A0-C8928D194BD1}" type="sibTrans" cxnId="{CB7F86E1-C547-46F3-AA73-5E9F5AA66DB6}">
      <dgm:prSet/>
      <dgm:spPr/>
      <dgm:t>
        <a:bodyPr/>
        <a:lstStyle/>
        <a:p>
          <a:endParaRPr lang="en-IN"/>
        </a:p>
      </dgm:t>
    </dgm:pt>
    <dgm:pt modelId="{790D4C41-15A2-4ED5-BD16-1FD7F172204A}">
      <dgm:prSet phldrT="[Text]"/>
      <dgm:spPr>
        <a:solidFill>
          <a:schemeClr val="tx1">
            <a:lumMod val="40000"/>
            <a:lumOff val="60000"/>
            <a:alpha val="90000"/>
          </a:schemeClr>
        </a:solidFill>
      </dgm:spPr>
      <dgm:t>
        <a:bodyPr/>
        <a:lstStyle/>
        <a:p>
          <a:r>
            <a:rPr lang="en-US" dirty="0">
              <a:solidFill>
                <a:schemeClr val="bg2"/>
              </a:solidFill>
            </a:rPr>
            <a:t>Speech is recognized using speech_ recognition module and other packages like </a:t>
          </a:r>
          <a:r>
            <a:rPr lang="en-US" dirty="0" err="1">
              <a:solidFill>
                <a:schemeClr val="bg2"/>
              </a:solidFill>
            </a:rPr>
            <a:t>pyaudio</a:t>
          </a:r>
          <a:r>
            <a:rPr lang="en-US" dirty="0">
              <a:solidFill>
                <a:schemeClr val="bg2"/>
              </a:solidFill>
            </a:rPr>
            <a:t>. Using speech recognition, user’s input is captured by the microphone and speech function is then converted to text format.</a:t>
          </a:r>
          <a:endParaRPr lang="en-IN" dirty="0">
            <a:solidFill>
              <a:schemeClr val="bg2"/>
            </a:solidFill>
          </a:endParaRPr>
        </a:p>
      </dgm:t>
    </dgm:pt>
    <dgm:pt modelId="{81B1FF95-4C92-4088-867E-2890179641F6}" type="parTrans" cxnId="{FC619AB4-57B7-4B01-8675-865DBB1EF8DC}">
      <dgm:prSet/>
      <dgm:spPr/>
      <dgm:t>
        <a:bodyPr/>
        <a:lstStyle/>
        <a:p>
          <a:endParaRPr lang="en-IN"/>
        </a:p>
      </dgm:t>
    </dgm:pt>
    <dgm:pt modelId="{1A50FB69-B1EC-4363-8C86-5870519F8A2E}" type="sibTrans" cxnId="{FC619AB4-57B7-4B01-8675-865DBB1EF8DC}">
      <dgm:prSet/>
      <dgm:spPr/>
      <dgm:t>
        <a:bodyPr/>
        <a:lstStyle/>
        <a:p>
          <a:endParaRPr lang="en-IN"/>
        </a:p>
      </dgm:t>
    </dgm:pt>
    <dgm:pt modelId="{B555FC68-243F-4C3A-9ED0-425E2F8608C7}">
      <dgm:prSet phldrT="[Text]"/>
      <dgm:spPr>
        <a:solidFill>
          <a:schemeClr val="bg2">
            <a:lumMod val="75000"/>
            <a:lumOff val="25000"/>
          </a:schemeClr>
        </a:solidFill>
      </dgm:spPr>
      <dgm:t>
        <a:bodyPr/>
        <a:lstStyle/>
        <a:p>
          <a:r>
            <a:rPr lang="en-US" dirty="0"/>
            <a:t>SPEECH TO TEXT</a:t>
          </a:r>
          <a:endParaRPr lang="en-IN" dirty="0"/>
        </a:p>
      </dgm:t>
    </dgm:pt>
    <dgm:pt modelId="{FF07B288-1D9D-4D9C-82A9-D4BDF5C09E6B}" type="parTrans" cxnId="{AB9E39C9-B348-4827-8A3B-331686392E63}">
      <dgm:prSet/>
      <dgm:spPr/>
      <dgm:t>
        <a:bodyPr/>
        <a:lstStyle/>
        <a:p>
          <a:endParaRPr lang="en-IN"/>
        </a:p>
      </dgm:t>
    </dgm:pt>
    <dgm:pt modelId="{6B168461-5748-4325-AEB0-D42FCB2D5D31}" type="sibTrans" cxnId="{AB9E39C9-B348-4827-8A3B-331686392E63}">
      <dgm:prSet/>
      <dgm:spPr/>
      <dgm:t>
        <a:bodyPr/>
        <a:lstStyle/>
        <a:p>
          <a:endParaRPr lang="en-IN"/>
        </a:p>
      </dgm:t>
    </dgm:pt>
    <dgm:pt modelId="{83D7D77D-C2E5-4CBE-A284-177E1312D7D8}">
      <dgm:prSet phldrT="[Text]"/>
      <dgm:spPr>
        <a:solidFill>
          <a:schemeClr val="tx1">
            <a:lumMod val="40000"/>
            <a:lumOff val="60000"/>
            <a:alpha val="90000"/>
          </a:schemeClr>
        </a:solidFill>
      </dgm:spPr>
      <dgm:t>
        <a:bodyPr/>
        <a:lstStyle/>
        <a:p>
          <a:r>
            <a:rPr lang="en-US" dirty="0">
              <a:solidFill>
                <a:schemeClr val="bg2"/>
              </a:solidFill>
            </a:rPr>
            <a:t>Command in the form of speech is converted to text for the program to interpret user’s need. It is done by speech to text synthesizer.</a:t>
          </a:r>
          <a:endParaRPr lang="en-IN" dirty="0">
            <a:solidFill>
              <a:schemeClr val="bg2"/>
            </a:solidFill>
          </a:endParaRPr>
        </a:p>
      </dgm:t>
    </dgm:pt>
    <dgm:pt modelId="{65CFD740-C120-4BA5-9F47-BDEAD9E5DBE7}" type="parTrans" cxnId="{67040CC0-2C8D-4D2D-8D94-1C86C46B4E65}">
      <dgm:prSet/>
      <dgm:spPr/>
      <dgm:t>
        <a:bodyPr/>
        <a:lstStyle/>
        <a:p>
          <a:endParaRPr lang="en-IN"/>
        </a:p>
      </dgm:t>
    </dgm:pt>
    <dgm:pt modelId="{8985FDFD-2084-42B3-B523-D5B935217DD2}" type="sibTrans" cxnId="{67040CC0-2C8D-4D2D-8D94-1C86C46B4E65}">
      <dgm:prSet/>
      <dgm:spPr/>
      <dgm:t>
        <a:bodyPr/>
        <a:lstStyle/>
        <a:p>
          <a:endParaRPr lang="en-IN"/>
        </a:p>
      </dgm:t>
    </dgm:pt>
    <dgm:pt modelId="{F231E896-9E3F-407F-8BC6-52D5792344F9}">
      <dgm:prSet phldrT="[Text]"/>
      <dgm:spPr>
        <a:solidFill>
          <a:schemeClr val="bg2">
            <a:lumMod val="75000"/>
            <a:lumOff val="25000"/>
          </a:schemeClr>
        </a:solidFill>
      </dgm:spPr>
      <dgm:t>
        <a:bodyPr/>
        <a:lstStyle/>
        <a:p>
          <a:r>
            <a:rPr lang="en-US" dirty="0"/>
            <a:t>FACE RECOGNITION</a:t>
          </a:r>
          <a:endParaRPr lang="en-IN" dirty="0"/>
        </a:p>
      </dgm:t>
    </dgm:pt>
    <dgm:pt modelId="{EBDC9F30-8B87-4366-A120-E1A991604B29}" type="sibTrans" cxnId="{CBF977E2-616A-4812-A78C-FF50013696BB}">
      <dgm:prSet/>
      <dgm:spPr/>
      <dgm:t>
        <a:bodyPr/>
        <a:lstStyle/>
        <a:p>
          <a:endParaRPr lang="en-IN"/>
        </a:p>
      </dgm:t>
    </dgm:pt>
    <dgm:pt modelId="{2E002F76-87BF-4B01-A946-065A5F5415FE}" type="parTrans" cxnId="{CBF977E2-616A-4812-A78C-FF50013696BB}">
      <dgm:prSet/>
      <dgm:spPr/>
      <dgm:t>
        <a:bodyPr/>
        <a:lstStyle/>
        <a:p>
          <a:endParaRPr lang="en-IN"/>
        </a:p>
      </dgm:t>
    </dgm:pt>
    <dgm:pt modelId="{1C1F9037-451A-4A14-BFDA-E313C1DCA804}">
      <dgm:prSet/>
      <dgm:spPr>
        <a:solidFill>
          <a:schemeClr val="tx1">
            <a:lumMod val="40000"/>
            <a:lumOff val="60000"/>
            <a:alpha val="90000"/>
          </a:schemeClr>
        </a:solidFill>
      </dgm:spPr>
      <dgm:t>
        <a:bodyPr/>
        <a:lstStyle/>
        <a:p>
          <a:r>
            <a:rPr lang="en-US" dirty="0">
              <a:solidFill>
                <a:schemeClr val="bg2"/>
              </a:solidFill>
            </a:rPr>
            <a:t>Face is recognized with the help of </a:t>
          </a:r>
          <a:r>
            <a:rPr lang="en-US" dirty="0" err="1">
              <a:solidFill>
                <a:schemeClr val="bg2"/>
              </a:solidFill>
            </a:rPr>
            <a:t>face_recognition</a:t>
          </a:r>
          <a:r>
            <a:rPr lang="en-US" dirty="0">
              <a:solidFill>
                <a:schemeClr val="bg2"/>
              </a:solidFill>
            </a:rPr>
            <a:t> module. OpenCV detects the face by </a:t>
          </a:r>
          <a:r>
            <a:rPr lang="en-US" dirty="0" err="1">
              <a:solidFill>
                <a:schemeClr val="bg2"/>
              </a:solidFill>
            </a:rPr>
            <a:t>Haar</a:t>
          </a:r>
          <a:r>
            <a:rPr lang="en-US" dirty="0">
              <a:solidFill>
                <a:schemeClr val="bg2"/>
              </a:solidFill>
            </a:rPr>
            <a:t> cascade algorithm. After recognizing the face it permits to interact with virtual assistant.</a:t>
          </a:r>
          <a:endParaRPr lang="en-IN" dirty="0">
            <a:solidFill>
              <a:schemeClr val="bg2"/>
            </a:solidFill>
          </a:endParaRPr>
        </a:p>
      </dgm:t>
    </dgm:pt>
    <dgm:pt modelId="{5E5B9105-26DA-4272-AB7F-2F250C66985E}" type="parTrans" cxnId="{06A8FBCE-4704-464A-B433-FE7D46C86DD7}">
      <dgm:prSet/>
      <dgm:spPr/>
      <dgm:t>
        <a:bodyPr/>
        <a:lstStyle/>
        <a:p>
          <a:endParaRPr lang="en-IN"/>
        </a:p>
      </dgm:t>
    </dgm:pt>
    <dgm:pt modelId="{5EB09B78-3EDF-4885-8E2B-DC1F84BB32D2}" type="sibTrans" cxnId="{06A8FBCE-4704-464A-B433-FE7D46C86DD7}">
      <dgm:prSet/>
      <dgm:spPr/>
      <dgm:t>
        <a:bodyPr/>
        <a:lstStyle/>
        <a:p>
          <a:endParaRPr lang="en-IN"/>
        </a:p>
      </dgm:t>
    </dgm:pt>
    <dgm:pt modelId="{A8960A9C-0786-4BB4-95EC-1B836F264592}" type="pres">
      <dgm:prSet presAssocID="{CBA194B8-62D2-4F10-8590-533275E4A11D}" presName="Name0" presStyleCnt="0">
        <dgm:presLayoutVars>
          <dgm:dir/>
          <dgm:animLvl val="lvl"/>
          <dgm:resizeHandles val="exact"/>
        </dgm:presLayoutVars>
      </dgm:prSet>
      <dgm:spPr/>
    </dgm:pt>
    <dgm:pt modelId="{67DEDAEA-C51E-425D-949F-05AD1803D1C3}" type="pres">
      <dgm:prSet presAssocID="{F231E896-9E3F-407F-8BC6-52D5792344F9}" presName="composite" presStyleCnt="0"/>
      <dgm:spPr/>
    </dgm:pt>
    <dgm:pt modelId="{2EDF9E8E-9216-4563-8015-0335D29C7060}" type="pres">
      <dgm:prSet presAssocID="{F231E896-9E3F-407F-8BC6-52D5792344F9}" presName="parTx" presStyleLbl="alignNode1" presStyleIdx="0" presStyleCnt="3">
        <dgm:presLayoutVars>
          <dgm:chMax val="0"/>
          <dgm:chPref val="0"/>
          <dgm:bulletEnabled val="1"/>
        </dgm:presLayoutVars>
      </dgm:prSet>
      <dgm:spPr/>
    </dgm:pt>
    <dgm:pt modelId="{DADFBF9B-AF30-477F-85C2-2FA82FB7D73C}" type="pres">
      <dgm:prSet presAssocID="{F231E896-9E3F-407F-8BC6-52D5792344F9}" presName="desTx" presStyleLbl="alignAccFollowNode1" presStyleIdx="0" presStyleCnt="3">
        <dgm:presLayoutVars>
          <dgm:bulletEnabled val="1"/>
        </dgm:presLayoutVars>
      </dgm:prSet>
      <dgm:spPr/>
    </dgm:pt>
    <dgm:pt modelId="{BE46ACBB-B18B-4F07-B03D-10B4D4AAAFF8}" type="pres">
      <dgm:prSet presAssocID="{EBDC9F30-8B87-4366-A120-E1A991604B29}" presName="space" presStyleCnt="0"/>
      <dgm:spPr/>
    </dgm:pt>
    <dgm:pt modelId="{719E66C2-AEF4-4E1A-84EC-EF1E5C88ABC3}" type="pres">
      <dgm:prSet presAssocID="{8C2A0403-0AAF-4FDC-B6EC-CD826577CC69}" presName="composite" presStyleCnt="0"/>
      <dgm:spPr/>
    </dgm:pt>
    <dgm:pt modelId="{F9843A26-BF26-427E-9F07-393925D72B4F}" type="pres">
      <dgm:prSet presAssocID="{8C2A0403-0AAF-4FDC-B6EC-CD826577CC69}" presName="parTx" presStyleLbl="alignNode1" presStyleIdx="1" presStyleCnt="3">
        <dgm:presLayoutVars>
          <dgm:chMax val="0"/>
          <dgm:chPref val="0"/>
          <dgm:bulletEnabled val="1"/>
        </dgm:presLayoutVars>
      </dgm:prSet>
      <dgm:spPr/>
    </dgm:pt>
    <dgm:pt modelId="{271834FA-9059-4E7B-AC56-0073E7CE9473}" type="pres">
      <dgm:prSet presAssocID="{8C2A0403-0AAF-4FDC-B6EC-CD826577CC69}" presName="desTx" presStyleLbl="alignAccFollowNode1" presStyleIdx="1" presStyleCnt="3">
        <dgm:presLayoutVars>
          <dgm:bulletEnabled val="1"/>
        </dgm:presLayoutVars>
      </dgm:prSet>
      <dgm:spPr/>
    </dgm:pt>
    <dgm:pt modelId="{105A003F-6E2E-4036-916E-669E275D5801}" type="pres">
      <dgm:prSet presAssocID="{0701C8B8-ADF5-4C29-81A0-C8928D194BD1}" presName="space" presStyleCnt="0"/>
      <dgm:spPr/>
    </dgm:pt>
    <dgm:pt modelId="{AD4F305C-5C50-42A9-B1B3-7F08E8AAE62B}" type="pres">
      <dgm:prSet presAssocID="{B555FC68-243F-4C3A-9ED0-425E2F8608C7}" presName="composite" presStyleCnt="0"/>
      <dgm:spPr/>
    </dgm:pt>
    <dgm:pt modelId="{81E35403-05CA-4463-98ED-429CE09B256F}" type="pres">
      <dgm:prSet presAssocID="{B555FC68-243F-4C3A-9ED0-425E2F8608C7}" presName="parTx" presStyleLbl="alignNode1" presStyleIdx="2" presStyleCnt="3">
        <dgm:presLayoutVars>
          <dgm:chMax val="0"/>
          <dgm:chPref val="0"/>
          <dgm:bulletEnabled val="1"/>
        </dgm:presLayoutVars>
      </dgm:prSet>
      <dgm:spPr/>
    </dgm:pt>
    <dgm:pt modelId="{636645C4-D113-405C-AD6B-D5B62255DADE}" type="pres">
      <dgm:prSet presAssocID="{B555FC68-243F-4C3A-9ED0-425E2F8608C7}" presName="desTx" presStyleLbl="alignAccFollowNode1" presStyleIdx="2" presStyleCnt="3">
        <dgm:presLayoutVars>
          <dgm:bulletEnabled val="1"/>
        </dgm:presLayoutVars>
      </dgm:prSet>
      <dgm:spPr/>
    </dgm:pt>
  </dgm:ptLst>
  <dgm:cxnLst>
    <dgm:cxn modelId="{A3D0C707-E015-4679-AA8E-1890428F4EC1}" type="presOf" srcId="{1C1F9037-451A-4A14-BFDA-E313C1DCA804}" destId="{DADFBF9B-AF30-477F-85C2-2FA82FB7D73C}" srcOrd="0" destOrd="0" presId="urn:microsoft.com/office/officeart/2005/8/layout/hList1"/>
    <dgm:cxn modelId="{3FB53958-97F2-4EBD-8352-7A7D4BA2A27C}" type="presOf" srcId="{8C2A0403-0AAF-4FDC-B6EC-CD826577CC69}" destId="{F9843A26-BF26-427E-9F07-393925D72B4F}" srcOrd="0" destOrd="0" presId="urn:microsoft.com/office/officeart/2005/8/layout/hList1"/>
    <dgm:cxn modelId="{2B587F79-1FBE-4364-8A1C-03BE5AB45D29}" type="presOf" srcId="{B555FC68-243F-4C3A-9ED0-425E2F8608C7}" destId="{81E35403-05CA-4463-98ED-429CE09B256F}" srcOrd="0" destOrd="0" presId="urn:microsoft.com/office/officeart/2005/8/layout/hList1"/>
    <dgm:cxn modelId="{FC619AB4-57B7-4B01-8675-865DBB1EF8DC}" srcId="{8C2A0403-0AAF-4FDC-B6EC-CD826577CC69}" destId="{790D4C41-15A2-4ED5-BD16-1FD7F172204A}" srcOrd="0" destOrd="0" parTransId="{81B1FF95-4C92-4088-867E-2890179641F6}" sibTransId="{1A50FB69-B1EC-4363-8C86-5870519F8A2E}"/>
    <dgm:cxn modelId="{928D26B9-6C59-4FE1-BE26-398843376CD6}" type="presOf" srcId="{F231E896-9E3F-407F-8BC6-52D5792344F9}" destId="{2EDF9E8E-9216-4563-8015-0335D29C7060}" srcOrd="0" destOrd="0" presId="urn:microsoft.com/office/officeart/2005/8/layout/hList1"/>
    <dgm:cxn modelId="{67040CC0-2C8D-4D2D-8D94-1C86C46B4E65}" srcId="{B555FC68-243F-4C3A-9ED0-425E2F8608C7}" destId="{83D7D77D-C2E5-4CBE-A284-177E1312D7D8}" srcOrd="0" destOrd="0" parTransId="{65CFD740-C120-4BA5-9F47-BDEAD9E5DBE7}" sibTransId="{8985FDFD-2084-42B3-B523-D5B935217DD2}"/>
    <dgm:cxn modelId="{B93A18C9-F938-41CE-B85C-EB9A074C214A}" type="presOf" srcId="{CBA194B8-62D2-4F10-8590-533275E4A11D}" destId="{A8960A9C-0786-4BB4-95EC-1B836F264592}" srcOrd="0" destOrd="0" presId="urn:microsoft.com/office/officeart/2005/8/layout/hList1"/>
    <dgm:cxn modelId="{AB9E39C9-B348-4827-8A3B-331686392E63}" srcId="{CBA194B8-62D2-4F10-8590-533275E4A11D}" destId="{B555FC68-243F-4C3A-9ED0-425E2F8608C7}" srcOrd="2" destOrd="0" parTransId="{FF07B288-1D9D-4D9C-82A9-D4BDF5C09E6B}" sibTransId="{6B168461-5748-4325-AEB0-D42FCB2D5D31}"/>
    <dgm:cxn modelId="{06A8FBCE-4704-464A-B433-FE7D46C86DD7}" srcId="{F231E896-9E3F-407F-8BC6-52D5792344F9}" destId="{1C1F9037-451A-4A14-BFDA-E313C1DCA804}" srcOrd="0" destOrd="0" parTransId="{5E5B9105-26DA-4272-AB7F-2F250C66985E}" sibTransId="{5EB09B78-3EDF-4885-8E2B-DC1F84BB32D2}"/>
    <dgm:cxn modelId="{ADEE61D7-F925-48AE-8563-0130EC81485F}" type="presOf" srcId="{83D7D77D-C2E5-4CBE-A284-177E1312D7D8}" destId="{636645C4-D113-405C-AD6B-D5B62255DADE}" srcOrd="0" destOrd="0" presId="urn:microsoft.com/office/officeart/2005/8/layout/hList1"/>
    <dgm:cxn modelId="{CB7F86E1-C547-46F3-AA73-5E9F5AA66DB6}" srcId="{CBA194B8-62D2-4F10-8590-533275E4A11D}" destId="{8C2A0403-0AAF-4FDC-B6EC-CD826577CC69}" srcOrd="1" destOrd="0" parTransId="{7A2CD118-A61E-435A-B6CC-68BF02B10D0B}" sibTransId="{0701C8B8-ADF5-4C29-81A0-C8928D194BD1}"/>
    <dgm:cxn modelId="{CBF977E2-616A-4812-A78C-FF50013696BB}" srcId="{CBA194B8-62D2-4F10-8590-533275E4A11D}" destId="{F231E896-9E3F-407F-8BC6-52D5792344F9}" srcOrd="0" destOrd="0" parTransId="{2E002F76-87BF-4B01-A946-065A5F5415FE}" sibTransId="{EBDC9F30-8B87-4366-A120-E1A991604B29}"/>
    <dgm:cxn modelId="{FAB367E5-25D6-48F2-8994-6AAC0C38E1BF}" type="presOf" srcId="{790D4C41-15A2-4ED5-BD16-1FD7F172204A}" destId="{271834FA-9059-4E7B-AC56-0073E7CE9473}" srcOrd="0" destOrd="0" presId="urn:microsoft.com/office/officeart/2005/8/layout/hList1"/>
    <dgm:cxn modelId="{49811CAE-390B-4C77-8BD2-F6224667CB07}" type="presParOf" srcId="{A8960A9C-0786-4BB4-95EC-1B836F264592}" destId="{67DEDAEA-C51E-425D-949F-05AD1803D1C3}" srcOrd="0" destOrd="0" presId="urn:microsoft.com/office/officeart/2005/8/layout/hList1"/>
    <dgm:cxn modelId="{12C64AAB-E938-48BF-BEE4-96618DDA67DC}" type="presParOf" srcId="{67DEDAEA-C51E-425D-949F-05AD1803D1C3}" destId="{2EDF9E8E-9216-4563-8015-0335D29C7060}" srcOrd="0" destOrd="0" presId="urn:microsoft.com/office/officeart/2005/8/layout/hList1"/>
    <dgm:cxn modelId="{2495F679-4040-4985-934B-5442C57A8457}" type="presParOf" srcId="{67DEDAEA-C51E-425D-949F-05AD1803D1C3}" destId="{DADFBF9B-AF30-477F-85C2-2FA82FB7D73C}" srcOrd="1" destOrd="0" presId="urn:microsoft.com/office/officeart/2005/8/layout/hList1"/>
    <dgm:cxn modelId="{9E3AFFA2-C4E5-4528-8B64-BD1635672972}" type="presParOf" srcId="{A8960A9C-0786-4BB4-95EC-1B836F264592}" destId="{BE46ACBB-B18B-4F07-B03D-10B4D4AAAFF8}" srcOrd="1" destOrd="0" presId="urn:microsoft.com/office/officeart/2005/8/layout/hList1"/>
    <dgm:cxn modelId="{469676F0-298A-4279-9547-0A4FD73FEB53}" type="presParOf" srcId="{A8960A9C-0786-4BB4-95EC-1B836F264592}" destId="{719E66C2-AEF4-4E1A-84EC-EF1E5C88ABC3}" srcOrd="2" destOrd="0" presId="urn:microsoft.com/office/officeart/2005/8/layout/hList1"/>
    <dgm:cxn modelId="{4F40D31D-AB79-4D95-815B-57927ED4577F}" type="presParOf" srcId="{719E66C2-AEF4-4E1A-84EC-EF1E5C88ABC3}" destId="{F9843A26-BF26-427E-9F07-393925D72B4F}" srcOrd="0" destOrd="0" presId="urn:microsoft.com/office/officeart/2005/8/layout/hList1"/>
    <dgm:cxn modelId="{00B77353-F389-4C70-AF69-711A1C9A9CDF}" type="presParOf" srcId="{719E66C2-AEF4-4E1A-84EC-EF1E5C88ABC3}" destId="{271834FA-9059-4E7B-AC56-0073E7CE9473}" srcOrd="1" destOrd="0" presId="urn:microsoft.com/office/officeart/2005/8/layout/hList1"/>
    <dgm:cxn modelId="{958A8B2F-6443-42EF-8B29-FFB3950C0652}" type="presParOf" srcId="{A8960A9C-0786-4BB4-95EC-1B836F264592}" destId="{105A003F-6E2E-4036-916E-669E275D5801}" srcOrd="3" destOrd="0" presId="urn:microsoft.com/office/officeart/2005/8/layout/hList1"/>
    <dgm:cxn modelId="{3808264B-ED59-449E-9C55-D494C7226FB7}" type="presParOf" srcId="{A8960A9C-0786-4BB4-95EC-1B836F264592}" destId="{AD4F305C-5C50-42A9-B1B3-7F08E8AAE62B}" srcOrd="4" destOrd="0" presId="urn:microsoft.com/office/officeart/2005/8/layout/hList1"/>
    <dgm:cxn modelId="{1012D64A-C569-447F-8142-C01DB9BC42B0}" type="presParOf" srcId="{AD4F305C-5C50-42A9-B1B3-7F08E8AAE62B}" destId="{81E35403-05CA-4463-98ED-429CE09B256F}" srcOrd="0" destOrd="0" presId="urn:microsoft.com/office/officeart/2005/8/layout/hList1"/>
    <dgm:cxn modelId="{31A7020C-31D4-4942-9CEF-52ADDFA584D4}" type="presParOf" srcId="{AD4F305C-5C50-42A9-B1B3-7F08E8AAE62B}" destId="{636645C4-D113-405C-AD6B-D5B62255DAD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7974AF-117E-4B36-8B21-5F8745DBDE5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E3E9FC95-0084-4CFB-B1C5-D31D1F74595A}">
      <dgm:prSet phldrT="[Text]"/>
      <dgm:spPr>
        <a:solidFill>
          <a:schemeClr val="bg2">
            <a:lumMod val="75000"/>
            <a:lumOff val="25000"/>
          </a:schemeClr>
        </a:solidFill>
      </dgm:spPr>
      <dgm:t>
        <a:bodyPr/>
        <a:lstStyle/>
        <a:p>
          <a:r>
            <a:rPr lang="en-US" dirty="0"/>
            <a:t>TEXT ANALYSING</a:t>
          </a:r>
          <a:endParaRPr lang="en-IN" dirty="0"/>
        </a:p>
      </dgm:t>
    </dgm:pt>
    <dgm:pt modelId="{168A7CE1-3C90-4E67-8C31-3211DAD438FD}" type="parTrans" cxnId="{71CE6F72-8C4D-42CF-BDF8-80C04BA8878A}">
      <dgm:prSet/>
      <dgm:spPr/>
      <dgm:t>
        <a:bodyPr/>
        <a:lstStyle/>
        <a:p>
          <a:endParaRPr lang="en-IN"/>
        </a:p>
      </dgm:t>
    </dgm:pt>
    <dgm:pt modelId="{9BD541E3-77C2-437F-BBFF-199F6C21B724}" type="sibTrans" cxnId="{71CE6F72-8C4D-42CF-BDF8-80C04BA8878A}">
      <dgm:prSet/>
      <dgm:spPr/>
      <dgm:t>
        <a:bodyPr/>
        <a:lstStyle/>
        <a:p>
          <a:endParaRPr lang="en-IN"/>
        </a:p>
      </dgm:t>
    </dgm:pt>
    <dgm:pt modelId="{8B7C94A1-F40F-4B77-9D75-7AB5FAC52CB5}">
      <dgm:prSet phldrT="[Text]"/>
      <dgm:spPr>
        <a:solidFill>
          <a:schemeClr val="tx1">
            <a:lumMod val="40000"/>
            <a:lumOff val="60000"/>
            <a:alpha val="90000"/>
          </a:schemeClr>
        </a:solidFill>
      </dgm:spPr>
      <dgm:t>
        <a:bodyPr/>
        <a:lstStyle/>
        <a:p>
          <a:r>
            <a:rPr lang="en-US" dirty="0">
              <a:solidFill>
                <a:schemeClr val="bg2"/>
              </a:solidFill>
            </a:rPr>
            <a:t>The text is </a:t>
          </a:r>
          <a:r>
            <a:rPr lang="en-US" dirty="0" err="1">
              <a:solidFill>
                <a:schemeClr val="bg2"/>
              </a:solidFill>
            </a:rPr>
            <a:t>analysed</a:t>
          </a:r>
          <a:r>
            <a:rPr lang="en-US" dirty="0">
              <a:solidFill>
                <a:schemeClr val="bg2"/>
              </a:solidFill>
            </a:rPr>
            <a:t> and is linked to one of the modules based on the keywords.</a:t>
          </a:r>
          <a:endParaRPr lang="en-IN" dirty="0">
            <a:solidFill>
              <a:schemeClr val="bg2"/>
            </a:solidFill>
          </a:endParaRPr>
        </a:p>
      </dgm:t>
    </dgm:pt>
    <dgm:pt modelId="{B14E53F5-BEBB-4796-83FC-102934343F3D}" type="parTrans" cxnId="{19374287-F9EB-42F3-AB4A-2430ACB84605}">
      <dgm:prSet/>
      <dgm:spPr/>
      <dgm:t>
        <a:bodyPr/>
        <a:lstStyle/>
        <a:p>
          <a:endParaRPr lang="en-IN"/>
        </a:p>
      </dgm:t>
    </dgm:pt>
    <dgm:pt modelId="{FD71F610-FA82-4E84-B8CD-F8C6418F254D}" type="sibTrans" cxnId="{19374287-F9EB-42F3-AB4A-2430ACB84605}">
      <dgm:prSet/>
      <dgm:spPr/>
      <dgm:t>
        <a:bodyPr/>
        <a:lstStyle/>
        <a:p>
          <a:endParaRPr lang="en-IN"/>
        </a:p>
      </dgm:t>
    </dgm:pt>
    <dgm:pt modelId="{56BF0A3F-D9AB-43E3-8FF8-C5DC963F8BA7}">
      <dgm:prSet phldrT="[Text]"/>
      <dgm:spPr>
        <a:solidFill>
          <a:schemeClr val="bg2">
            <a:lumMod val="75000"/>
            <a:lumOff val="25000"/>
          </a:schemeClr>
        </a:solidFill>
      </dgm:spPr>
      <dgm:t>
        <a:bodyPr/>
        <a:lstStyle/>
        <a:p>
          <a:r>
            <a:rPr lang="en-US" dirty="0"/>
            <a:t>INTERPRETING COMMANDS</a:t>
          </a:r>
          <a:endParaRPr lang="en-IN" dirty="0"/>
        </a:p>
      </dgm:t>
    </dgm:pt>
    <dgm:pt modelId="{CAF4AF4B-1017-4EE3-9CA7-3B3A9B13C996}" type="parTrans" cxnId="{8E66F2C9-7C0E-4025-9E7E-D3C776DB11D5}">
      <dgm:prSet/>
      <dgm:spPr/>
      <dgm:t>
        <a:bodyPr/>
        <a:lstStyle/>
        <a:p>
          <a:endParaRPr lang="en-IN"/>
        </a:p>
      </dgm:t>
    </dgm:pt>
    <dgm:pt modelId="{96E02244-27E9-4251-9B8B-45033267E29D}" type="sibTrans" cxnId="{8E66F2C9-7C0E-4025-9E7E-D3C776DB11D5}">
      <dgm:prSet/>
      <dgm:spPr/>
      <dgm:t>
        <a:bodyPr/>
        <a:lstStyle/>
        <a:p>
          <a:endParaRPr lang="en-IN"/>
        </a:p>
      </dgm:t>
    </dgm:pt>
    <dgm:pt modelId="{9424123B-AC2F-4C71-B1CB-0C3A3FB14055}">
      <dgm:prSet phldrT="[Text]"/>
      <dgm:spPr>
        <a:solidFill>
          <a:schemeClr val="tx1">
            <a:lumMod val="40000"/>
            <a:lumOff val="60000"/>
            <a:alpha val="90000"/>
          </a:schemeClr>
        </a:solidFill>
      </dgm:spPr>
      <dgm:t>
        <a:bodyPr/>
        <a:lstStyle/>
        <a:p>
          <a:r>
            <a:rPr lang="en-US" dirty="0">
              <a:solidFill>
                <a:schemeClr val="bg2"/>
              </a:solidFill>
            </a:rPr>
            <a:t>If the keywords in the text matches a particular module, then that particular function is implemented.</a:t>
          </a:r>
          <a:endParaRPr lang="en-IN" dirty="0">
            <a:solidFill>
              <a:schemeClr val="bg2"/>
            </a:solidFill>
          </a:endParaRPr>
        </a:p>
      </dgm:t>
    </dgm:pt>
    <dgm:pt modelId="{C1361264-51F7-4014-B544-495A564CE1B1}" type="parTrans" cxnId="{3ED1ADAC-FF47-4105-B966-78AEA22717A1}">
      <dgm:prSet/>
      <dgm:spPr/>
      <dgm:t>
        <a:bodyPr/>
        <a:lstStyle/>
        <a:p>
          <a:endParaRPr lang="en-IN"/>
        </a:p>
      </dgm:t>
    </dgm:pt>
    <dgm:pt modelId="{88C84028-1733-460D-B31D-060465FB0A05}" type="sibTrans" cxnId="{3ED1ADAC-FF47-4105-B966-78AEA22717A1}">
      <dgm:prSet/>
      <dgm:spPr/>
      <dgm:t>
        <a:bodyPr/>
        <a:lstStyle/>
        <a:p>
          <a:endParaRPr lang="en-IN"/>
        </a:p>
      </dgm:t>
    </dgm:pt>
    <dgm:pt modelId="{82463257-DA64-42DD-A0DD-D13000BD38B0}" type="pres">
      <dgm:prSet presAssocID="{407974AF-117E-4B36-8B21-5F8745DBDE5B}" presName="Name0" presStyleCnt="0">
        <dgm:presLayoutVars>
          <dgm:dir/>
          <dgm:animLvl val="lvl"/>
          <dgm:resizeHandles val="exact"/>
        </dgm:presLayoutVars>
      </dgm:prSet>
      <dgm:spPr/>
    </dgm:pt>
    <dgm:pt modelId="{B940E28B-F4E9-4982-9FDD-65D84BA11717}" type="pres">
      <dgm:prSet presAssocID="{E3E9FC95-0084-4CFB-B1C5-D31D1F74595A}" presName="composite" presStyleCnt="0"/>
      <dgm:spPr/>
    </dgm:pt>
    <dgm:pt modelId="{0741CF31-6D24-4AD1-8BA4-ED200EBE852D}" type="pres">
      <dgm:prSet presAssocID="{E3E9FC95-0084-4CFB-B1C5-D31D1F74595A}" presName="parTx" presStyleLbl="alignNode1" presStyleIdx="0" presStyleCnt="2">
        <dgm:presLayoutVars>
          <dgm:chMax val="0"/>
          <dgm:chPref val="0"/>
          <dgm:bulletEnabled val="1"/>
        </dgm:presLayoutVars>
      </dgm:prSet>
      <dgm:spPr/>
    </dgm:pt>
    <dgm:pt modelId="{45DAB5D0-BD77-41D8-BF68-A4F05C4D985D}" type="pres">
      <dgm:prSet presAssocID="{E3E9FC95-0084-4CFB-B1C5-D31D1F74595A}" presName="desTx" presStyleLbl="alignAccFollowNode1" presStyleIdx="0" presStyleCnt="2">
        <dgm:presLayoutVars>
          <dgm:bulletEnabled val="1"/>
        </dgm:presLayoutVars>
      </dgm:prSet>
      <dgm:spPr/>
    </dgm:pt>
    <dgm:pt modelId="{3CD149DA-84BF-427A-B75B-2859B31960B9}" type="pres">
      <dgm:prSet presAssocID="{9BD541E3-77C2-437F-BBFF-199F6C21B724}" presName="space" presStyleCnt="0"/>
      <dgm:spPr/>
    </dgm:pt>
    <dgm:pt modelId="{CF94EA58-AD08-422E-98E1-3630DC1ED53A}" type="pres">
      <dgm:prSet presAssocID="{56BF0A3F-D9AB-43E3-8FF8-C5DC963F8BA7}" presName="composite" presStyleCnt="0"/>
      <dgm:spPr/>
    </dgm:pt>
    <dgm:pt modelId="{FB878512-A41D-423A-AD66-4CE4CB215FEF}" type="pres">
      <dgm:prSet presAssocID="{56BF0A3F-D9AB-43E3-8FF8-C5DC963F8BA7}" presName="parTx" presStyleLbl="alignNode1" presStyleIdx="1" presStyleCnt="2">
        <dgm:presLayoutVars>
          <dgm:chMax val="0"/>
          <dgm:chPref val="0"/>
          <dgm:bulletEnabled val="1"/>
        </dgm:presLayoutVars>
      </dgm:prSet>
      <dgm:spPr/>
    </dgm:pt>
    <dgm:pt modelId="{20DB1009-9CAB-4BA1-BC18-2C05F7334B9B}" type="pres">
      <dgm:prSet presAssocID="{56BF0A3F-D9AB-43E3-8FF8-C5DC963F8BA7}" presName="desTx" presStyleLbl="alignAccFollowNode1" presStyleIdx="1" presStyleCnt="2">
        <dgm:presLayoutVars>
          <dgm:bulletEnabled val="1"/>
        </dgm:presLayoutVars>
      </dgm:prSet>
      <dgm:spPr/>
    </dgm:pt>
  </dgm:ptLst>
  <dgm:cxnLst>
    <dgm:cxn modelId="{93BB1161-7C4D-48B4-B8A8-8A08853D91BA}" type="presOf" srcId="{9424123B-AC2F-4C71-B1CB-0C3A3FB14055}" destId="{20DB1009-9CAB-4BA1-BC18-2C05F7334B9B}" srcOrd="0" destOrd="0" presId="urn:microsoft.com/office/officeart/2005/8/layout/hList1"/>
    <dgm:cxn modelId="{71CE6F72-8C4D-42CF-BDF8-80C04BA8878A}" srcId="{407974AF-117E-4B36-8B21-5F8745DBDE5B}" destId="{E3E9FC95-0084-4CFB-B1C5-D31D1F74595A}" srcOrd="0" destOrd="0" parTransId="{168A7CE1-3C90-4E67-8C31-3211DAD438FD}" sibTransId="{9BD541E3-77C2-437F-BBFF-199F6C21B724}"/>
    <dgm:cxn modelId="{19374287-F9EB-42F3-AB4A-2430ACB84605}" srcId="{E3E9FC95-0084-4CFB-B1C5-D31D1F74595A}" destId="{8B7C94A1-F40F-4B77-9D75-7AB5FAC52CB5}" srcOrd="0" destOrd="0" parTransId="{B14E53F5-BEBB-4796-83FC-102934343F3D}" sibTransId="{FD71F610-FA82-4E84-B8CD-F8C6418F254D}"/>
    <dgm:cxn modelId="{53FA0E9B-8A9C-4782-A9EB-A01FD7C485FE}" type="presOf" srcId="{56BF0A3F-D9AB-43E3-8FF8-C5DC963F8BA7}" destId="{FB878512-A41D-423A-AD66-4CE4CB215FEF}" srcOrd="0" destOrd="0" presId="urn:microsoft.com/office/officeart/2005/8/layout/hList1"/>
    <dgm:cxn modelId="{AE9872A8-B096-43EF-B261-CF7839FF26A0}" type="presOf" srcId="{8B7C94A1-F40F-4B77-9D75-7AB5FAC52CB5}" destId="{45DAB5D0-BD77-41D8-BF68-A4F05C4D985D}" srcOrd="0" destOrd="0" presId="urn:microsoft.com/office/officeart/2005/8/layout/hList1"/>
    <dgm:cxn modelId="{3ED1ADAC-FF47-4105-B966-78AEA22717A1}" srcId="{56BF0A3F-D9AB-43E3-8FF8-C5DC963F8BA7}" destId="{9424123B-AC2F-4C71-B1CB-0C3A3FB14055}" srcOrd="0" destOrd="0" parTransId="{C1361264-51F7-4014-B544-495A564CE1B1}" sibTransId="{88C84028-1733-460D-B31D-060465FB0A05}"/>
    <dgm:cxn modelId="{8E66F2C9-7C0E-4025-9E7E-D3C776DB11D5}" srcId="{407974AF-117E-4B36-8B21-5F8745DBDE5B}" destId="{56BF0A3F-D9AB-43E3-8FF8-C5DC963F8BA7}" srcOrd="1" destOrd="0" parTransId="{CAF4AF4B-1017-4EE3-9CA7-3B3A9B13C996}" sibTransId="{96E02244-27E9-4251-9B8B-45033267E29D}"/>
    <dgm:cxn modelId="{DDA9BACC-232C-4E78-AE14-19C236175A12}" type="presOf" srcId="{407974AF-117E-4B36-8B21-5F8745DBDE5B}" destId="{82463257-DA64-42DD-A0DD-D13000BD38B0}" srcOrd="0" destOrd="0" presId="urn:microsoft.com/office/officeart/2005/8/layout/hList1"/>
    <dgm:cxn modelId="{01A1D5FB-B39D-411D-B56B-B90970FFAE22}" type="presOf" srcId="{E3E9FC95-0084-4CFB-B1C5-D31D1F74595A}" destId="{0741CF31-6D24-4AD1-8BA4-ED200EBE852D}" srcOrd="0" destOrd="0" presId="urn:microsoft.com/office/officeart/2005/8/layout/hList1"/>
    <dgm:cxn modelId="{92A24531-FE76-4FE1-A757-3E224630A9FA}" type="presParOf" srcId="{82463257-DA64-42DD-A0DD-D13000BD38B0}" destId="{B940E28B-F4E9-4982-9FDD-65D84BA11717}" srcOrd="0" destOrd="0" presId="urn:microsoft.com/office/officeart/2005/8/layout/hList1"/>
    <dgm:cxn modelId="{52D09037-2F8A-4F7E-8119-4BA1DEC962D0}" type="presParOf" srcId="{B940E28B-F4E9-4982-9FDD-65D84BA11717}" destId="{0741CF31-6D24-4AD1-8BA4-ED200EBE852D}" srcOrd="0" destOrd="0" presId="urn:microsoft.com/office/officeart/2005/8/layout/hList1"/>
    <dgm:cxn modelId="{F9A974A3-67ED-4787-B019-F47E408DD9F5}" type="presParOf" srcId="{B940E28B-F4E9-4982-9FDD-65D84BA11717}" destId="{45DAB5D0-BD77-41D8-BF68-A4F05C4D985D}" srcOrd="1" destOrd="0" presId="urn:microsoft.com/office/officeart/2005/8/layout/hList1"/>
    <dgm:cxn modelId="{CED83B5F-28DD-43E9-9637-3372CABA2546}" type="presParOf" srcId="{82463257-DA64-42DD-A0DD-D13000BD38B0}" destId="{3CD149DA-84BF-427A-B75B-2859B31960B9}" srcOrd="1" destOrd="0" presId="urn:microsoft.com/office/officeart/2005/8/layout/hList1"/>
    <dgm:cxn modelId="{D3C83F4A-51A4-4478-9BAB-4137F857CB72}" type="presParOf" srcId="{82463257-DA64-42DD-A0DD-D13000BD38B0}" destId="{CF94EA58-AD08-422E-98E1-3630DC1ED53A}" srcOrd="2" destOrd="0" presId="urn:microsoft.com/office/officeart/2005/8/layout/hList1"/>
    <dgm:cxn modelId="{95BFE4AA-1B67-4854-BFDD-33B016E6C9BE}" type="presParOf" srcId="{CF94EA58-AD08-422E-98E1-3630DC1ED53A}" destId="{FB878512-A41D-423A-AD66-4CE4CB215FEF}" srcOrd="0" destOrd="0" presId="urn:microsoft.com/office/officeart/2005/8/layout/hList1"/>
    <dgm:cxn modelId="{CA23FC57-7AB4-4368-B617-58BDD9111972}" type="presParOf" srcId="{CF94EA58-AD08-422E-98E1-3630DC1ED53A}" destId="{20DB1009-9CAB-4BA1-BC18-2C05F7334B9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E9DE493-19D7-4EC9-97C9-5F26233F1106}" type="doc">
      <dgm:prSet loTypeId="urn:microsoft.com/office/officeart/2005/8/layout/hProcess4" loCatId="process" qsTypeId="urn:microsoft.com/office/officeart/2005/8/quickstyle/simple2" qsCatId="simple" csTypeId="urn:microsoft.com/office/officeart/2005/8/colors/accent0_3" csCatId="mainScheme" phldr="1"/>
      <dgm:spPr/>
      <dgm:t>
        <a:bodyPr/>
        <a:lstStyle/>
        <a:p>
          <a:endParaRPr lang="en-US"/>
        </a:p>
      </dgm:t>
    </dgm:pt>
    <dgm:pt modelId="{FB986F71-3126-4196-BD30-74AEDC39A1CA}">
      <dgm:prSet phldrT="[Text]"/>
      <dgm:spPr/>
      <dgm:t>
        <a:bodyPr/>
        <a:lstStyle/>
        <a:p>
          <a:r>
            <a:rPr lang="en-US" b="1" dirty="0">
              <a:solidFill>
                <a:schemeClr val="tx1">
                  <a:lumMod val="60000"/>
                  <a:lumOff val="40000"/>
                </a:schemeClr>
              </a:solidFill>
              <a:ea typeface="+mn-lt"/>
              <a:cs typeface="+mn-lt"/>
            </a:rPr>
            <a:t>1.  Pre-Processing</a:t>
          </a:r>
          <a:endParaRPr lang="en-US" dirty="0">
            <a:solidFill>
              <a:schemeClr val="tx1">
                <a:lumMod val="60000"/>
                <a:lumOff val="40000"/>
              </a:schemeClr>
            </a:solidFill>
          </a:endParaRPr>
        </a:p>
      </dgm:t>
    </dgm:pt>
    <dgm:pt modelId="{9B3CE34A-9B3E-4D5F-94E0-DFBB94FF5A03}" type="parTrans" cxnId="{1423FC72-83C7-4510-8021-28EAEA493E68}">
      <dgm:prSet/>
      <dgm:spPr/>
      <dgm:t>
        <a:bodyPr/>
        <a:lstStyle/>
        <a:p>
          <a:endParaRPr lang="en-US"/>
        </a:p>
      </dgm:t>
    </dgm:pt>
    <dgm:pt modelId="{D0B150DF-3AA4-454C-8652-25880449C422}" type="sibTrans" cxnId="{1423FC72-83C7-4510-8021-28EAEA493E68}">
      <dgm:prSet/>
      <dgm:spPr/>
      <dgm:t>
        <a:bodyPr/>
        <a:lstStyle/>
        <a:p>
          <a:endParaRPr lang="en-US"/>
        </a:p>
      </dgm:t>
    </dgm:pt>
    <dgm:pt modelId="{F6D27D1B-CDCB-481F-B8FA-AB31B2A119DE}">
      <dgm:prSet phldrT="[Text]"/>
      <dgm:spPr/>
      <dgm:t>
        <a:bodyPr/>
        <a:lstStyle/>
        <a:p>
          <a:r>
            <a:rPr lang="en-US" b="1" dirty="0">
              <a:solidFill>
                <a:schemeClr val="tx1">
                  <a:lumMod val="60000"/>
                  <a:lumOff val="40000"/>
                </a:schemeClr>
              </a:solidFill>
              <a:cs typeface="Arial"/>
            </a:rPr>
            <a:t>2.  Face Detection</a:t>
          </a:r>
          <a:endParaRPr lang="en-US" dirty="0">
            <a:solidFill>
              <a:schemeClr val="tx1">
                <a:lumMod val="60000"/>
                <a:lumOff val="40000"/>
              </a:schemeClr>
            </a:solidFill>
          </a:endParaRPr>
        </a:p>
      </dgm:t>
    </dgm:pt>
    <dgm:pt modelId="{8A7BF306-8E53-4B16-9E7E-A79AE3DF6BE2}" type="parTrans" cxnId="{A63D53AC-541A-4D09-9620-8B1C8D7B91DE}">
      <dgm:prSet/>
      <dgm:spPr/>
      <dgm:t>
        <a:bodyPr/>
        <a:lstStyle/>
        <a:p>
          <a:endParaRPr lang="en-US"/>
        </a:p>
      </dgm:t>
    </dgm:pt>
    <dgm:pt modelId="{7AEB6639-3258-49E8-8B1F-B4A9C61922BE}" type="sibTrans" cxnId="{A63D53AC-541A-4D09-9620-8B1C8D7B91DE}">
      <dgm:prSet/>
      <dgm:spPr/>
      <dgm:t>
        <a:bodyPr/>
        <a:lstStyle/>
        <a:p>
          <a:endParaRPr lang="en-US"/>
        </a:p>
      </dgm:t>
    </dgm:pt>
    <dgm:pt modelId="{58828492-5CEF-4AFE-95CB-5D7E6A18158B}">
      <dgm:prSet phldrT="[Text]"/>
      <dgm:spPr/>
      <dgm:t>
        <a:bodyPr/>
        <a:lstStyle/>
        <a:p>
          <a:r>
            <a:rPr lang="en-US" b="1" dirty="0">
              <a:solidFill>
                <a:schemeClr val="tx1">
                  <a:lumMod val="60000"/>
                  <a:lumOff val="40000"/>
                </a:schemeClr>
              </a:solidFill>
              <a:ea typeface="+mn-lt"/>
              <a:cs typeface="+mn-lt"/>
            </a:rPr>
            <a:t>3.  Model Training</a:t>
          </a:r>
          <a:endParaRPr lang="en-US" dirty="0">
            <a:solidFill>
              <a:schemeClr val="tx1">
                <a:lumMod val="60000"/>
                <a:lumOff val="40000"/>
              </a:schemeClr>
            </a:solidFill>
          </a:endParaRPr>
        </a:p>
      </dgm:t>
    </dgm:pt>
    <dgm:pt modelId="{F664BA43-1B81-496F-A04E-CE4B4A525697}" type="parTrans" cxnId="{ECE9152A-59A8-4A3A-9D34-DB38A074F636}">
      <dgm:prSet/>
      <dgm:spPr/>
      <dgm:t>
        <a:bodyPr/>
        <a:lstStyle/>
        <a:p>
          <a:endParaRPr lang="en-US"/>
        </a:p>
      </dgm:t>
    </dgm:pt>
    <dgm:pt modelId="{2D386477-EC66-449A-8D41-5F8A212C3D8E}" type="sibTrans" cxnId="{ECE9152A-59A8-4A3A-9D34-DB38A074F636}">
      <dgm:prSet/>
      <dgm:spPr/>
      <dgm:t>
        <a:bodyPr/>
        <a:lstStyle/>
        <a:p>
          <a:endParaRPr lang="en-US"/>
        </a:p>
      </dgm:t>
    </dgm:pt>
    <dgm:pt modelId="{68838C34-4D02-49F8-ADD7-BFA90D87B7EA}">
      <dgm:prSet phldrT="[Text]" custT="1"/>
      <dgm:spPr>
        <a:solidFill>
          <a:srgbClr val="0070C0">
            <a:alpha val="90000"/>
          </a:srgbClr>
        </a:solidFill>
      </dgm:spPr>
      <dgm:t>
        <a:bodyPr/>
        <a:lstStyle/>
        <a:p>
          <a:pPr>
            <a:buNone/>
          </a:pPr>
          <a:r>
            <a:rPr lang="en-US" sz="1300" dirty="0"/>
            <a:t> </a:t>
          </a:r>
          <a:r>
            <a:rPr lang="en-US" sz="1300" dirty="0">
              <a:solidFill>
                <a:schemeClr val="bg1"/>
              </a:solidFill>
              <a:ea typeface="+mn-lt"/>
              <a:cs typeface="+mn-lt"/>
            </a:rPr>
            <a:t>The model is trained by passing 20-25 training images of the faces of each of the students. The training method data_prepare detects the face using the faceExtractor method and assigns this image to the particular unique student label. </a:t>
          </a:r>
          <a:endParaRPr lang="en-US" sz="1300" dirty="0">
            <a:solidFill>
              <a:schemeClr val="bg1"/>
            </a:solidFill>
          </a:endParaRPr>
        </a:p>
      </dgm:t>
    </dgm:pt>
    <dgm:pt modelId="{F2AD00AD-6A23-4C89-A107-68EF5D1F0B94}" type="parTrans" cxnId="{4143D757-8617-4C89-8322-E3B29A1874AF}">
      <dgm:prSet/>
      <dgm:spPr/>
      <dgm:t>
        <a:bodyPr/>
        <a:lstStyle/>
        <a:p>
          <a:endParaRPr lang="en-US"/>
        </a:p>
      </dgm:t>
    </dgm:pt>
    <dgm:pt modelId="{FFC4FCE7-6F2F-4F91-A74A-7C4C32A81657}" type="sibTrans" cxnId="{4143D757-8617-4C89-8322-E3B29A1874AF}">
      <dgm:prSet/>
      <dgm:spPr/>
      <dgm:t>
        <a:bodyPr/>
        <a:lstStyle/>
        <a:p>
          <a:endParaRPr lang="en-US"/>
        </a:p>
      </dgm:t>
    </dgm:pt>
    <dgm:pt modelId="{75022A2F-6FC5-44F4-A1F6-C09492A28772}">
      <dgm:prSet custT="1"/>
      <dgm:spPr>
        <a:solidFill>
          <a:srgbClr val="0070C0">
            <a:alpha val="90000"/>
          </a:srgbClr>
        </a:solidFill>
      </dgm:spPr>
      <dgm:t>
        <a:bodyPr/>
        <a:lstStyle/>
        <a:p>
          <a:pPr>
            <a:buNone/>
          </a:pPr>
          <a:r>
            <a:rPr lang="en-US" sz="1300" dirty="0">
              <a:solidFill>
                <a:schemeClr val="bg1"/>
              </a:solidFill>
              <a:ea typeface="+mn-lt"/>
              <a:cs typeface="+mn-lt"/>
            </a:rPr>
            <a:t>Images fed to the algorithm are grayscale as color has no effect nor contribution to the facial detection or recognition stages. OpenCV methods are used to convert all images to grayscale before any processing of that image occurs at any stage.</a:t>
          </a:r>
          <a:endParaRPr lang="en-IN" sz="1300" dirty="0">
            <a:solidFill>
              <a:schemeClr val="bg1"/>
            </a:solidFill>
          </a:endParaRPr>
        </a:p>
      </dgm:t>
    </dgm:pt>
    <dgm:pt modelId="{0B7CC67F-2955-4E23-BF40-D60801FE4373}" type="parTrans" cxnId="{66C92EB2-1A8D-41C4-9441-94EF5DD862CB}">
      <dgm:prSet/>
      <dgm:spPr/>
      <dgm:t>
        <a:bodyPr/>
        <a:lstStyle/>
        <a:p>
          <a:endParaRPr lang="en-IN"/>
        </a:p>
      </dgm:t>
    </dgm:pt>
    <dgm:pt modelId="{0A83B4B4-9EEE-484F-87ED-D6C7320E29A7}" type="sibTrans" cxnId="{66C92EB2-1A8D-41C4-9441-94EF5DD862CB}">
      <dgm:prSet/>
      <dgm:spPr/>
      <dgm:t>
        <a:bodyPr/>
        <a:lstStyle/>
        <a:p>
          <a:endParaRPr lang="en-IN"/>
        </a:p>
      </dgm:t>
    </dgm:pt>
    <dgm:pt modelId="{9555A73E-3D07-430D-9D56-B4CD73E1E4E0}">
      <dgm:prSet custT="1"/>
      <dgm:spPr>
        <a:solidFill>
          <a:srgbClr val="0070C0">
            <a:alpha val="90000"/>
          </a:srgbClr>
        </a:solidFill>
      </dgm:spPr>
      <dgm:t>
        <a:bodyPr/>
        <a:lstStyle/>
        <a:p>
          <a:pPr algn="l">
            <a:buNone/>
          </a:pPr>
          <a:r>
            <a:rPr lang="en-US" sz="1200" dirty="0">
              <a:solidFill>
                <a:schemeClr val="bg1"/>
              </a:solidFill>
              <a:ea typeface="+mn-lt"/>
              <a:cs typeface="+mn-lt"/>
            </a:rPr>
            <a:t>We employ multiple classifiers to detect images. We use one classifier based on Local Binary Patterns Histogram and the other using Haar Cascade features. The face Extractor method uses the classifier to extract and return face coordinates in an input image. This method is used in the data preparation or model training stage to train each face with its associate label.</a:t>
          </a:r>
          <a:endParaRPr lang="en-IN" sz="1200" dirty="0">
            <a:solidFill>
              <a:schemeClr val="bg1"/>
            </a:solidFill>
          </a:endParaRPr>
        </a:p>
      </dgm:t>
    </dgm:pt>
    <dgm:pt modelId="{1D96F9E4-5E08-4000-A09E-25EB9AC464A7}" type="parTrans" cxnId="{5D988B27-E83F-46AF-8AFD-046FFA9487BC}">
      <dgm:prSet/>
      <dgm:spPr/>
      <dgm:t>
        <a:bodyPr/>
        <a:lstStyle/>
        <a:p>
          <a:endParaRPr lang="en-IN"/>
        </a:p>
      </dgm:t>
    </dgm:pt>
    <dgm:pt modelId="{3F9DF6AB-8AC8-4CE6-83A2-E2565A26FEB5}" type="sibTrans" cxnId="{5D988B27-E83F-46AF-8AFD-046FFA9487BC}">
      <dgm:prSet/>
      <dgm:spPr/>
      <dgm:t>
        <a:bodyPr/>
        <a:lstStyle/>
        <a:p>
          <a:endParaRPr lang="en-IN"/>
        </a:p>
      </dgm:t>
    </dgm:pt>
    <dgm:pt modelId="{3960CFF8-4383-4382-8D6D-F2A00F508E8D}" type="pres">
      <dgm:prSet presAssocID="{0E9DE493-19D7-4EC9-97C9-5F26233F1106}" presName="Name0" presStyleCnt="0">
        <dgm:presLayoutVars>
          <dgm:dir/>
          <dgm:animLvl val="lvl"/>
          <dgm:resizeHandles val="exact"/>
        </dgm:presLayoutVars>
      </dgm:prSet>
      <dgm:spPr/>
    </dgm:pt>
    <dgm:pt modelId="{366CFF54-5C8F-47F9-BFD8-D9AF3EADDA3E}" type="pres">
      <dgm:prSet presAssocID="{0E9DE493-19D7-4EC9-97C9-5F26233F1106}" presName="tSp" presStyleCnt="0"/>
      <dgm:spPr/>
    </dgm:pt>
    <dgm:pt modelId="{13688FBD-4079-41FE-A6A2-B5B0F293E6BF}" type="pres">
      <dgm:prSet presAssocID="{0E9DE493-19D7-4EC9-97C9-5F26233F1106}" presName="bSp" presStyleCnt="0"/>
      <dgm:spPr/>
    </dgm:pt>
    <dgm:pt modelId="{224851B6-C14D-49DE-883B-A13003DA4601}" type="pres">
      <dgm:prSet presAssocID="{0E9DE493-19D7-4EC9-97C9-5F26233F1106}" presName="process" presStyleCnt="0"/>
      <dgm:spPr/>
    </dgm:pt>
    <dgm:pt modelId="{1439717B-283C-48FF-AF62-1990F52B6512}" type="pres">
      <dgm:prSet presAssocID="{FB986F71-3126-4196-BD30-74AEDC39A1CA}" presName="composite1" presStyleCnt="0"/>
      <dgm:spPr/>
    </dgm:pt>
    <dgm:pt modelId="{BCCE6711-D1D8-4B2C-917E-41AB5A6114A8}" type="pres">
      <dgm:prSet presAssocID="{FB986F71-3126-4196-BD30-74AEDC39A1CA}" presName="dummyNode1" presStyleLbl="node1" presStyleIdx="0" presStyleCnt="3"/>
      <dgm:spPr/>
    </dgm:pt>
    <dgm:pt modelId="{96015622-8A46-45CF-A72A-2856B699B374}" type="pres">
      <dgm:prSet presAssocID="{FB986F71-3126-4196-BD30-74AEDC39A1CA}" presName="childNode1" presStyleLbl="bgAcc1" presStyleIdx="0" presStyleCnt="3" custScaleX="181851" custScaleY="281704" custLinFactNeighborX="2915" custLinFactNeighborY="-26455">
        <dgm:presLayoutVars>
          <dgm:bulletEnabled val="1"/>
        </dgm:presLayoutVars>
      </dgm:prSet>
      <dgm:spPr/>
    </dgm:pt>
    <dgm:pt modelId="{BFE859F2-A9E8-4F95-9161-8EC68F2D30C4}" type="pres">
      <dgm:prSet presAssocID="{FB986F71-3126-4196-BD30-74AEDC39A1CA}" presName="childNode1tx" presStyleLbl="bgAcc1" presStyleIdx="0" presStyleCnt="3">
        <dgm:presLayoutVars>
          <dgm:bulletEnabled val="1"/>
        </dgm:presLayoutVars>
      </dgm:prSet>
      <dgm:spPr/>
    </dgm:pt>
    <dgm:pt modelId="{E18C6CF4-EDEB-4539-A36D-E0355B626199}" type="pres">
      <dgm:prSet presAssocID="{FB986F71-3126-4196-BD30-74AEDC39A1CA}" presName="parentNode1" presStyleLbl="node1" presStyleIdx="0" presStyleCnt="3" custLinFactNeighborX="4877" custLinFactNeighborY="41292">
        <dgm:presLayoutVars>
          <dgm:chMax val="1"/>
          <dgm:bulletEnabled val="1"/>
        </dgm:presLayoutVars>
      </dgm:prSet>
      <dgm:spPr/>
    </dgm:pt>
    <dgm:pt modelId="{D9FCD5E9-9E94-4534-BAB4-3DB8EB44E7D0}" type="pres">
      <dgm:prSet presAssocID="{FB986F71-3126-4196-BD30-74AEDC39A1CA}" presName="connSite1" presStyleCnt="0"/>
      <dgm:spPr/>
    </dgm:pt>
    <dgm:pt modelId="{6A63D16E-EEE6-4267-97EA-5AD7D2BC4E84}" type="pres">
      <dgm:prSet presAssocID="{D0B150DF-3AA4-454C-8652-25880449C422}" presName="Name9" presStyleLbl="sibTrans2D1" presStyleIdx="0" presStyleCnt="2" custScaleX="73873" custLinFactNeighborX="-43581" custLinFactNeighborY="14984"/>
      <dgm:spPr/>
    </dgm:pt>
    <dgm:pt modelId="{59BAED1E-A4FE-4FA3-8716-57917AF47F38}" type="pres">
      <dgm:prSet presAssocID="{F6D27D1B-CDCB-481F-B8FA-AB31B2A119DE}" presName="composite2" presStyleCnt="0"/>
      <dgm:spPr/>
    </dgm:pt>
    <dgm:pt modelId="{5C833856-7FAF-4B27-932C-67C7D08339F2}" type="pres">
      <dgm:prSet presAssocID="{F6D27D1B-CDCB-481F-B8FA-AB31B2A119DE}" presName="dummyNode2" presStyleLbl="node1" presStyleIdx="0" presStyleCnt="3"/>
      <dgm:spPr/>
    </dgm:pt>
    <dgm:pt modelId="{E83793B4-2C5C-4D90-82FA-E5EE4745664D}" type="pres">
      <dgm:prSet presAssocID="{F6D27D1B-CDCB-481F-B8FA-AB31B2A119DE}" presName="childNode2" presStyleLbl="bgAcc1" presStyleIdx="1" presStyleCnt="3" custScaleX="235784" custScaleY="266427" custLinFactNeighborX="-4227" custLinFactNeighborY="34949">
        <dgm:presLayoutVars>
          <dgm:bulletEnabled val="1"/>
        </dgm:presLayoutVars>
      </dgm:prSet>
      <dgm:spPr/>
    </dgm:pt>
    <dgm:pt modelId="{67FFE978-6FBE-4424-80BE-B9E4B4DD0695}" type="pres">
      <dgm:prSet presAssocID="{F6D27D1B-CDCB-481F-B8FA-AB31B2A119DE}" presName="childNode2tx" presStyleLbl="bgAcc1" presStyleIdx="1" presStyleCnt="3">
        <dgm:presLayoutVars>
          <dgm:bulletEnabled val="1"/>
        </dgm:presLayoutVars>
      </dgm:prSet>
      <dgm:spPr/>
    </dgm:pt>
    <dgm:pt modelId="{029D1FDE-4DD7-4FA5-8C70-0C747477B66C}" type="pres">
      <dgm:prSet presAssocID="{F6D27D1B-CDCB-481F-B8FA-AB31B2A119DE}" presName="parentNode2" presStyleLbl="node1" presStyleIdx="1" presStyleCnt="3">
        <dgm:presLayoutVars>
          <dgm:chMax val="0"/>
          <dgm:bulletEnabled val="1"/>
        </dgm:presLayoutVars>
      </dgm:prSet>
      <dgm:spPr/>
    </dgm:pt>
    <dgm:pt modelId="{C2556EF6-41FF-46C6-8829-911BFA533FFE}" type="pres">
      <dgm:prSet presAssocID="{F6D27D1B-CDCB-481F-B8FA-AB31B2A119DE}" presName="connSite2" presStyleCnt="0"/>
      <dgm:spPr/>
    </dgm:pt>
    <dgm:pt modelId="{DC2A0ADB-DCE3-4BF4-9952-0394865777AC}" type="pres">
      <dgm:prSet presAssocID="{7AEB6639-3258-49E8-8B1F-B4A9C61922BE}" presName="Name18" presStyleLbl="sibTrans2D1" presStyleIdx="1" presStyleCnt="2" custLinFactNeighborX="-37962" custLinFactNeighborY="-13055"/>
      <dgm:spPr/>
    </dgm:pt>
    <dgm:pt modelId="{A22A7609-E1A7-4E75-AC95-C735A06F0825}" type="pres">
      <dgm:prSet presAssocID="{58828492-5CEF-4AFE-95CB-5D7E6A18158B}" presName="composite1" presStyleCnt="0"/>
      <dgm:spPr/>
    </dgm:pt>
    <dgm:pt modelId="{996968AB-08DE-42FF-80BF-2AB84CB2C53E}" type="pres">
      <dgm:prSet presAssocID="{58828492-5CEF-4AFE-95CB-5D7E6A18158B}" presName="dummyNode1" presStyleLbl="node1" presStyleIdx="1" presStyleCnt="3"/>
      <dgm:spPr/>
    </dgm:pt>
    <dgm:pt modelId="{8FEED652-9928-44EC-BFAA-C477A0A0A0C1}" type="pres">
      <dgm:prSet presAssocID="{58828492-5CEF-4AFE-95CB-5D7E6A18158B}" presName="childNode1" presStyleLbl="bgAcc1" presStyleIdx="2" presStyleCnt="3" custScaleX="174151" custScaleY="245229" custLinFactNeighborX="272" custLinFactNeighborY="-22196">
        <dgm:presLayoutVars>
          <dgm:bulletEnabled val="1"/>
        </dgm:presLayoutVars>
      </dgm:prSet>
      <dgm:spPr/>
    </dgm:pt>
    <dgm:pt modelId="{0FB4B13F-AF47-49C8-8970-9866AD9676CB}" type="pres">
      <dgm:prSet presAssocID="{58828492-5CEF-4AFE-95CB-5D7E6A18158B}" presName="childNode1tx" presStyleLbl="bgAcc1" presStyleIdx="2" presStyleCnt="3">
        <dgm:presLayoutVars>
          <dgm:bulletEnabled val="1"/>
        </dgm:presLayoutVars>
      </dgm:prSet>
      <dgm:spPr/>
    </dgm:pt>
    <dgm:pt modelId="{40CAA103-38FB-4B78-A728-41C1E2685F58}" type="pres">
      <dgm:prSet presAssocID="{58828492-5CEF-4AFE-95CB-5D7E6A18158B}" presName="parentNode1" presStyleLbl="node1" presStyleIdx="2" presStyleCnt="3" custLinFactNeighborX="14620" custLinFactNeighborY="92475">
        <dgm:presLayoutVars>
          <dgm:chMax val="1"/>
          <dgm:bulletEnabled val="1"/>
        </dgm:presLayoutVars>
      </dgm:prSet>
      <dgm:spPr/>
    </dgm:pt>
    <dgm:pt modelId="{2BD98C9D-E26E-4565-82D8-697FD80EA363}" type="pres">
      <dgm:prSet presAssocID="{58828492-5CEF-4AFE-95CB-5D7E6A18158B}" presName="connSite1" presStyleCnt="0"/>
      <dgm:spPr/>
    </dgm:pt>
  </dgm:ptLst>
  <dgm:cxnLst>
    <dgm:cxn modelId="{846FD805-E408-4C4A-8DB5-A170DA96B1F8}" type="presOf" srcId="{9555A73E-3D07-430D-9D56-B4CD73E1E4E0}" destId="{E83793B4-2C5C-4D90-82FA-E5EE4745664D}" srcOrd="0" destOrd="0" presId="urn:microsoft.com/office/officeart/2005/8/layout/hProcess4"/>
    <dgm:cxn modelId="{CA5B340F-8E04-4EF4-8C45-49311066EA9A}" type="presOf" srcId="{9555A73E-3D07-430D-9D56-B4CD73E1E4E0}" destId="{67FFE978-6FBE-4424-80BE-B9E4B4DD0695}" srcOrd="1" destOrd="0" presId="urn:microsoft.com/office/officeart/2005/8/layout/hProcess4"/>
    <dgm:cxn modelId="{A08CE81F-A93E-429F-943D-3B3662A0C042}" type="presOf" srcId="{F6D27D1B-CDCB-481F-B8FA-AB31B2A119DE}" destId="{029D1FDE-4DD7-4FA5-8C70-0C747477B66C}" srcOrd="0" destOrd="0" presId="urn:microsoft.com/office/officeart/2005/8/layout/hProcess4"/>
    <dgm:cxn modelId="{5D988B27-E83F-46AF-8AFD-046FFA9487BC}" srcId="{F6D27D1B-CDCB-481F-B8FA-AB31B2A119DE}" destId="{9555A73E-3D07-430D-9D56-B4CD73E1E4E0}" srcOrd="0" destOrd="0" parTransId="{1D96F9E4-5E08-4000-A09E-25EB9AC464A7}" sibTransId="{3F9DF6AB-8AC8-4CE6-83A2-E2565A26FEB5}"/>
    <dgm:cxn modelId="{A746C629-4EBE-4C42-959F-B313C68AC1E4}" type="presOf" srcId="{75022A2F-6FC5-44F4-A1F6-C09492A28772}" destId="{BFE859F2-A9E8-4F95-9161-8EC68F2D30C4}" srcOrd="1" destOrd="0" presId="urn:microsoft.com/office/officeart/2005/8/layout/hProcess4"/>
    <dgm:cxn modelId="{ECE9152A-59A8-4A3A-9D34-DB38A074F636}" srcId="{0E9DE493-19D7-4EC9-97C9-5F26233F1106}" destId="{58828492-5CEF-4AFE-95CB-5D7E6A18158B}" srcOrd="2" destOrd="0" parTransId="{F664BA43-1B81-496F-A04E-CE4B4A525697}" sibTransId="{2D386477-EC66-449A-8D41-5F8A212C3D8E}"/>
    <dgm:cxn modelId="{E74EED36-EE18-413F-9DF2-D1A968B4D1FA}" type="presOf" srcId="{68838C34-4D02-49F8-ADD7-BFA90D87B7EA}" destId="{8FEED652-9928-44EC-BFAA-C477A0A0A0C1}" srcOrd="0" destOrd="0" presId="urn:microsoft.com/office/officeart/2005/8/layout/hProcess4"/>
    <dgm:cxn modelId="{241A4F42-3815-4A3A-A31B-C5E11FFB5E6D}" type="presOf" srcId="{FB986F71-3126-4196-BD30-74AEDC39A1CA}" destId="{E18C6CF4-EDEB-4539-A36D-E0355B626199}" srcOrd="0" destOrd="0" presId="urn:microsoft.com/office/officeart/2005/8/layout/hProcess4"/>
    <dgm:cxn modelId="{6D7B2B70-9506-415E-9009-E197240EFE31}" type="presOf" srcId="{75022A2F-6FC5-44F4-A1F6-C09492A28772}" destId="{96015622-8A46-45CF-A72A-2856B699B374}" srcOrd="0" destOrd="0" presId="urn:microsoft.com/office/officeart/2005/8/layout/hProcess4"/>
    <dgm:cxn modelId="{1423FC72-83C7-4510-8021-28EAEA493E68}" srcId="{0E9DE493-19D7-4EC9-97C9-5F26233F1106}" destId="{FB986F71-3126-4196-BD30-74AEDC39A1CA}" srcOrd="0" destOrd="0" parTransId="{9B3CE34A-9B3E-4D5F-94E0-DFBB94FF5A03}" sibTransId="{D0B150DF-3AA4-454C-8652-25880449C422}"/>
    <dgm:cxn modelId="{4143D757-8617-4C89-8322-E3B29A1874AF}" srcId="{58828492-5CEF-4AFE-95CB-5D7E6A18158B}" destId="{68838C34-4D02-49F8-ADD7-BFA90D87B7EA}" srcOrd="0" destOrd="0" parTransId="{F2AD00AD-6A23-4C89-A107-68EF5D1F0B94}" sibTransId="{FFC4FCE7-6F2F-4F91-A74A-7C4C32A81657}"/>
    <dgm:cxn modelId="{F5CDC27C-100D-46FD-A54C-CBBBE2310212}" type="presOf" srcId="{68838C34-4D02-49F8-ADD7-BFA90D87B7EA}" destId="{0FB4B13F-AF47-49C8-8970-9866AD9676CB}" srcOrd="1" destOrd="0" presId="urn:microsoft.com/office/officeart/2005/8/layout/hProcess4"/>
    <dgm:cxn modelId="{A63D53AC-541A-4D09-9620-8B1C8D7B91DE}" srcId="{0E9DE493-19D7-4EC9-97C9-5F26233F1106}" destId="{F6D27D1B-CDCB-481F-B8FA-AB31B2A119DE}" srcOrd="1" destOrd="0" parTransId="{8A7BF306-8E53-4B16-9E7E-A79AE3DF6BE2}" sibTransId="{7AEB6639-3258-49E8-8B1F-B4A9C61922BE}"/>
    <dgm:cxn modelId="{66C92EB2-1A8D-41C4-9441-94EF5DD862CB}" srcId="{FB986F71-3126-4196-BD30-74AEDC39A1CA}" destId="{75022A2F-6FC5-44F4-A1F6-C09492A28772}" srcOrd="0" destOrd="0" parTransId="{0B7CC67F-2955-4E23-BF40-D60801FE4373}" sibTransId="{0A83B4B4-9EEE-484F-87ED-D6C7320E29A7}"/>
    <dgm:cxn modelId="{4E74EABF-20DE-46D5-9BE9-0F84CEAF66AB}" type="presOf" srcId="{D0B150DF-3AA4-454C-8652-25880449C422}" destId="{6A63D16E-EEE6-4267-97EA-5AD7D2BC4E84}" srcOrd="0" destOrd="0" presId="urn:microsoft.com/office/officeart/2005/8/layout/hProcess4"/>
    <dgm:cxn modelId="{95276BC3-D2A9-422F-9390-BED3FD8C7BB0}" type="presOf" srcId="{0E9DE493-19D7-4EC9-97C9-5F26233F1106}" destId="{3960CFF8-4383-4382-8D6D-F2A00F508E8D}" srcOrd="0" destOrd="0" presId="urn:microsoft.com/office/officeart/2005/8/layout/hProcess4"/>
    <dgm:cxn modelId="{61F73CE2-3079-4379-9EA2-5A8074C88D32}" type="presOf" srcId="{58828492-5CEF-4AFE-95CB-5D7E6A18158B}" destId="{40CAA103-38FB-4B78-A728-41C1E2685F58}" srcOrd="0" destOrd="0" presId="urn:microsoft.com/office/officeart/2005/8/layout/hProcess4"/>
    <dgm:cxn modelId="{E95209FE-82B0-40EF-AFE6-D8CCCCEA50E1}" type="presOf" srcId="{7AEB6639-3258-49E8-8B1F-B4A9C61922BE}" destId="{DC2A0ADB-DCE3-4BF4-9952-0394865777AC}" srcOrd="0" destOrd="0" presId="urn:microsoft.com/office/officeart/2005/8/layout/hProcess4"/>
    <dgm:cxn modelId="{89F19664-F574-44B4-924E-3D107B743F23}" type="presParOf" srcId="{3960CFF8-4383-4382-8D6D-F2A00F508E8D}" destId="{366CFF54-5C8F-47F9-BFD8-D9AF3EADDA3E}" srcOrd="0" destOrd="0" presId="urn:microsoft.com/office/officeart/2005/8/layout/hProcess4"/>
    <dgm:cxn modelId="{75C41B37-1CBE-4C45-8C4B-850855BD27C4}" type="presParOf" srcId="{3960CFF8-4383-4382-8D6D-F2A00F508E8D}" destId="{13688FBD-4079-41FE-A6A2-B5B0F293E6BF}" srcOrd="1" destOrd="0" presId="urn:microsoft.com/office/officeart/2005/8/layout/hProcess4"/>
    <dgm:cxn modelId="{3AA8FE4E-D0FB-4F4F-9F35-7B6B4E7D5E8D}" type="presParOf" srcId="{3960CFF8-4383-4382-8D6D-F2A00F508E8D}" destId="{224851B6-C14D-49DE-883B-A13003DA4601}" srcOrd="2" destOrd="0" presId="urn:microsoft.com/office/officeart/2005/8/layout/hProcess4"/>
    <dgm:cxn modelId="{A4DAABAE-FB49-4E79-80B0-1264A8E539FF}" type="presParOf" srcId="{224851B6-C14D-49DE-883B-A13003DA4601}" destId="{1439717B-283C-48FF-AF62-1990F52B6512}" srcOrd="0" destOrd="0" presId="urn:microsoft.com/office/officeart/2005/8/layout/hProcess4"/>
    <dgm:cxn modelId="{6FFC75D9-47EB-48FF-90CD-91F117AC22B7}" type="presParOf" srcId="{1439717B-283C-48FF-AF62-1990F52B6512}" destId="{BCCE6711-D1D8-4B2C-917E-41AB5A6114A8}" srcOrd="0" destOrd="0" presId="urn:microsoft.com/office/officeart/2005/8/layout/hProcess4"/>
    <dgm:cxn modelId="{FEE85E3F-72E5-4071-8EA1-3623F81173A1}" type="presParOf" srcId="{1439717B-283C-48FF-AF62-1990F52B6512}" destId="{96015622-8A46-45CF-A72A-2856B699B374}" srcOrd="1" destOrd="0" presId="urn:microsoft.com/office/officeart/2005/8/layout/hProcess4"/>
    <dgm:cxn modelId="{AC4982ED-AD83-45D0-AD2F-455F7901AF9F}" type="presParOf" srcId="{1439717B-283C-48FF-AF62-1990F52B6512}" destId="{BFE859F2-A9E8-4F95-9161-8EC68F2D30C4}" srcOrd="2" destOrd="0" presId="urn:microsoft.com/office/officeart/2005/8/layout/hProcess4"/>
    <dgm:cxn modelId="{565E0706-6737-49AB-A631-19EA6E16791C}" type="presParOf" srcId="{1439717B-283C-48FF-AF62-1990F52B6512}" destId="{E18C6CF4-EDEB-4539-A36D-E0355B626199}" srcOrd="3" destOrd="0" presId="urn:microsoft.com/office/officeart/2005/8/layout/hProcess4"/>
    <dgm:cxn modelId="{0F8395D2-489A-4650-9E19-52FEC57A410B}" type="presParOf" srcId="{1439717B-283C-48FF-AF62-1990F52B6512}" destId="{D9FCD5E9-9E94-4534-BAB4-3DB8EB44E7D0}" srcOrd="4" destOrd="0" presId="urn:microsoft.com/office/officeart/2005/8/layout/hProcess4"/>
    <dgm:cxn modelId="{9204B803-0CC8-4F9E-AC95-C709626A9F47}" type="presParOf" srcId="{224851B6-C14D-49DE-883B-A13003DA4601}" destId="{6A63D16E-EEE6-4267-97EA-5AD7D2BC4E84}" srcOrd="1" destOrd="0" presId="urn:microsoft.com/office/officeart/2005/8/layout/hProcess4"/>
    <dgm:cxn modelId="{DF63E90D-523A-4A3D-8E96-876C4878E690}" type="presParOf" srcId="{224851B6-C14D-49DE-883B-A13003DA4601}" destId="{59BAED1E-A4FE-4FA3-8716-57917AF47F38}" srcOrd="2" destOrd="0" presId="urn:microsoft.com/office/officeart/2005/8/layout/hProcess4"/>
    <dgm:cxn modelId="{ABC2BBAC-ABC6-4828-A656-FF0E45449B5D}" type="presParOf" srcId="{59BAED1E-A4FE-4FA3-8716-57917AF47F38}" destId="{5C833856-7FAF-4B27-932C-67C7D08339F2}" srcOrd="0" destOrd="0" presId="urn:microsoft.com/office/officeart/2005/8/layout/hProcess4"/>
    <dgm:cxn modelId="{57A8C77F-8539-4ED5-8B3E-AA69AEF39063}" type="presParOf" srcId="{59BAED1E-A4FE-4FA3-8716-57917AF47F38}" destId="{E83793B4-2C5C-4D90-82FA-E5EE4745664D}" srcOrd="1" destOrd="0" presId="urn:microsoft.com/office/officeart/2005/8/layout/hProcess4"/>
    <dgm:cxn modelId="{13C487BA-883D-4A71-9789-EB655F6279D7}" type="presParOf" srcId="{59BAED1E-A4FE-4FA3-8716-57917AF47F38}" destId="{67FFE978-6FBE-4424-80BE-B9E4B4DD0695}" srcOrd="2" destOrd="0" presId="urn:microsoft.com/office/officeart/2005/8/layout/hProcess4"/>
    <dgm:cxn modelId="{9DE711C0-DAD0-490A-8F9F-84EFF58B67F2}" type="presParOf" srcId="{59BAED1E-A4FE-4FA3-8716-57917AF47F38}" destId="{029D1FDE-4DD7-4FA5-8C70-0C747477B66C}" srcOrd="3" destOrd="0" presId="urn:microsoft.com/office/officeart/2005/8/layout/hProcess4"/>
    <dgm:cxn modelId="{7E60F800-B699-4C90-AE8B-FFA3C1DBAC2A}" type="presParOf" srcId="{59BAED1E-A4FE-4FA3-8716-57917AF47F38}" destId="{C2556EF6-41FF-46C6-8829-911BFA533FFE}" srcOrd="4" destOrd="0" presId="urn:microsoft.com/office/officeart/2005/8/layout/hProcess4"/>
    <dgm:cxn modelId="{15EEC923-9DD9-45F9-B1CE-E90ADC8BB3B2}" type="presParOf" srcId="{224851B6-C14D-49DE-883B-A13003DA4601}" destId="{DC2A0ADB-DCE3-4BF4-9952-0394865777AC}" srcOrd="3" destOrd="0" presId="urn:microsoft.com/office/officeart/2005/8/layout/hProcess4"/>
    <dgm:cxn modelId="{33CA8E1A-4E3C-4329-B732-584D897E38D5}" type="presParOf" srcId="{224851B6-C14D-49DE-883B-A13003DA4601}" destId="{A22A7609-E1A7-4E75-AC95-C735A06F0825}" srcOrd="4" destOrd="0" presId="urn:microsoft.com/office/officeart/2005/8/layout/hProcess4"/>
    <dgm:cxn modelId="{0F2CC8BA-3D0D-49FE-86CE-F0F0CB44F04D}" type="presParOf" srcId="{A22A7609-E1A7-4E75-AC95-C735A06F0825}" destId="{996968AB-08DE-42FF-80BF-2AB84CB2C53E}" srcOrd="0" destOrd="0" presId="urn:microsoft.com/office/officeart/2005/8/layout/hProcess4"/>
    <dgm:cxn modelId="{3067325F-139D-4C1F-9C86-7C4FD8B70DDE}" type="presParOf" srcId="{A22A7609-E1A7-4E75-AC95-C735A06F0825}" destId="{8FEED652-9928-44EC-BFAA-C477A0A0A0C1}" srcOrd="1" destOrd="0" presId="urn:microsoft.com/office/officeart/2005/8/layout/hProcess4"/>
    <dgm:cxn modelId="{F965C4BD-DEFB-4762-BDCC-767BF5CF99AD}" type="presParOf" srcId="{A22A7609-E1A7-4E75-AC95-C735A06F0825}" destId="{0FB4B13F-AF47-49C8-8970-9866AD9676CB}" srcOrd="2" destOrd="0" presId="urn:microsoft.com/office/officeart/2005/8/layout/hProcess4"/>
    <dgm:cxn modelId="{BC26CF4C-C933-43AC-8B17-D6ACF86BE6E1}" type="presParOf" srcId="{A22A7609-E1A7-4E75-AC95-C735A06F0825}" destId="{40CAA103-38FB-4B78-A728-41C1E2685F58}" srcOrd="3" destOrd="0" presId="urn:microsoft.com/office/officeart/2005/8/layout/hProcess4"/>
    <dgm:cxn modelId="{CA49E170-6075-4783-932F-774D2A65E8F8}" type="presParOf" srcId="{A22A7609-E1A7-4E75-AC95-C735A06F0825}" destId="{2BD98C9D-E26E-4565-82D8-697FD80EA363}"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DF9E8E-9216-4563-8015-0335D29C7060}">
      <dsp:nvSpPr>
        <dsp:cNvPr id="0" name=""/>
        <dsp:cNvSpPr/>
      </dsp:nvSpPr>
      <dsp:spPr>
        <a:xfrm>
          <a:off x="2615" y="143128"/>
          <a:ext cx="2550318" cy="665431"/>
        </a:xfrm>
        <a:prstGeom prst="rect">
          <a:avLst/>
        </a:prstGeom>
        <a:solidFill>
          <a:schemeClr val="bg2">
            <a:lumMod val="75000"/>
            <a:lumOff val="25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dirty="0"/>
            <a:t>FACE RECOGNITION</a:t>
          </a:r>
          <a:endParaRPr lang="en-IN" sz="1900" kern="1200" dirty="0"/>
        </a:p>
      </dsp:txBody>
      <dsp:txXfrm>
        <a:off x="2615" y="143128"/>
        <a:ext cx="2550318" cy="665431"/>
      </dsp:txXfrm>
    </dsp:sp>
    <dsp:sp modelId="{DADFBF9B-AF30-477F-85C2-2FA82FB7D73C}">
      <dsp:nvSpPr>
        <dsp:cNvPr id="0" name=""/>
        <dsp:cNvSpPr/>
      </dsp:nvSpPr>
      <dsp:spPr>
        <a:xfrm>
          <a:off x="2615" y="808560"/>
          <a:ext cx="2550318" cy="3592175"/>
        </a:xfrm>
        <a:prstGeom prst="rect">
          <a:avLst/>
        </a:prstGeom>
        <a:solidFill>
          <a:schemeClr val="tx1">
            <a:lumMod val="40000"/>
            <a:lumOff val="6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dirty="0">
              <a:solidFill>
                <a:schemeClr val="bg2"/>
              </a:solidFill>
            </a:rPr>
            <a:t>Face is recognized with the help of </a:t>
          </a:r>
          <a:r>
            <a:rPr lang="en-US" sz="1900" kern="1200" dirty="0" err="1">
              <a:solidFill>
                <a:schemeClr val="bg2"/>
              </a:solidFill>
            </a:rPr>
            <a:t>face_recognition</a:t>
          </a:r>
          <a:r>
            <a:rPr lang="en-US" sz="1900" kern="1200" dirty="0">
              <a:solidFill>
                <a:schemeClr val="bg2"/>
              </a:solidFill>
            </a:rPr>
            <a:t> module. OpenCV detects the face by </a:t>
          </a:r>
          <a:r>
            <a:rPr lang="en-US" sz="1900" kern="1200" dirty="0" err="1">
              <a:solidFill>
                <a:schemeClr val="bg2"/>
              </a:solidFill>
            </a:rPr>
            <a:t>Haar</a:t>
          </a:r>
          <a:r>
            <a:rPr lang="en-US" sz="1900" kern="1200" dirty="0">
              <a:solidFill>
                <a:schemeClr val="bg2"/>
              </a:solidFill>
            </a:rPr>
            <a:t> cascade algorithm. After recognizing the face it permits to interact with virtual assistant.</a:t>
          </a:r>
          <a:endParaRPr lang="en-IN" sz="1900" kern="1200" dirty="0">
            <a:solidFill>
              <a:schemeClr val="bg2"/>
            </a:solidFill>
          </a:endParaRPr>
        </a:p>
      </dsp:txBody>
      <dsp:txXfrm>
        <a:off x="2615" y="808560"/>
        <a:ext cx="2550318" cy="3592175"/>
      </dsp:txXfrm>
    </dsp:sp>
    <dsp:sp modelId="{F9843A26-BF26-427E-9F07-393925D72B4F}">
      <dsp:nvSpPr>
        <dsp:cNvPr id="0" name=""/>
        <dsp:cNvSpPr/>
      </dsp:nvSpPr>
      <dsp:spPr>
        <a:xfrm>
          <a:off x="2909979" y="143128"/>
          <a:ext cx="2550318" cy="665431"/>
        </a:xfrm>
        <a:prstGeom prst="rect">
          <a:avLst/>
        </a:prstGeom>
        <a:solidFill>
          <a:schemeClr val="bg2">
            <a:lumMod val="75000"/>
            <a:lumOff val="25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dirty="0"/>
            <a:t>SPEECH RECOGNITION</a:t>
          </a:r>
          <a:endParaRPr lang="en-IN" sz="1900" kern="1200" dirty="0"/>
        </a:p>
      </dsp:txBody>
      <dsp:txXfrm>
        <a:off x="2909979" y="143128"/>
        <a:ext cx="2550318" cy="665431"/>
      </dsp:txXfrm>
    </dsp:sp>
    <dsp:sp modelId="{271834FA-9059-4E7B-AC56-0073E7CE9473}">
      <dsp:nvSpPr>
        <dsp:cNvPr id="0" name=""/>
        <dsp:cNvSpPr/>
      </dsp:nvSpPr>
      <dsp:spPr>
        <a:xfrm>
          <a:off x="2909979" y="808560"/>
          <a:ext cx="2550318" cy="3592175"/>
        </a:xfrm>
        <a:prstGeom prst="rect">
          <a:avLst/>
        </a:prstGeom>
        <a:solidFill>
          <a:schemeClr val="tx1">
            <a:lumMod val="40000"/>
            <a:lumOff val="6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dirty="0">
              <a:solidFill>
                <a:schemeClr val="bg2"/>
              </a:solidFill>
            </a:rPr>
            <a:t>Speech is recognized using speech_ recognition module and other packages like </a:t>
          </a:r>
          <a:r>
            <a:rPr lang="en-US" sz="1900" kern="1200" dirty="0" err="1">
              <a:solidFill>
                <a:schemeClr val="bg2"/>
              </a:solidFill>
            </a:rPr>
            <a:t>pyaudio</a:t>
          </a:r>
          <a:r>
            <a:rPr lang="en-US" sz="1900" kern="1200" dirty="0">
              <a:solidFill>
                <a:schemeClr val="bg2"/>
              </a:solidFill>
            </a:rPr>
            <a:t>. Using speech recognition, user’s input is captured by the microphone and speech function is then converted to text format.</a:t>
          </a:r>
          <a:endParaRPr lang="en-IN" sz="1900" kern="1200" dirty="0">
            <a:solidFill>
              <a:schemeClr val="bg2"/>
            </a:solidFill>
          </a:endParaRPr>
        </a:p>
      </dsp:txBody>
      <dsp:txXfrm>
        <a:off x="2909979" y="808560"/>
        <a:ext cx="2550318" cy="3592175"/>
      </dsp:txXfrm>
    </dsp:sp>
    <dsp:sp modelId="{81E35403-05CA-4463-98ED-429CE09B256F}">
      <dsp:nvSpPr>
        <dsp:cNvPr id="0" name=""/>
        <dsp:cNvSpPr/>
      </dsp:nvSpPr>
      <dsp:spPr>
        <a:xfrm>
          <a:off x="5817342" y="143128"/>
          <a:ext cx="2550318" cy="665431"/>
        </a:xfrm>
        <a:prstGeom prst="rect">
          <a:avLst/>
        </a:prstGeom>
        <a:solidFill>
          <a:schemeClr val="bg2">
            <a:lumMod val="75000"/>
            <a:lumOff val="25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dirty="0"/>
            <a:t>SPEECH TO TEXT</a:t>
          </a:r>
          <a:endParaRPr lang="en-IN" sz="1900" kern="1200" dirty="0"/>
        </a:p>
      </dsp:txBody>
      <dsp:txXfrm>
        <a:off x="5817342" y="143128"/>
        <a:ext cx="2550318" cy="665431"/>
      </dsp:txXfrm>
    </dsp:sp>
    <dsp:sp modelId="{636645C4-D113-405C-AD6B-D5B62255DADE}">
      <dsp:nvSpPr>
        <dsp:cNvPr id="0" name=""/>
        <dsp:cNvSpPr/>
      </dsp:nvSpPr>
      <dsp:spPr>
        <a:xfrm>
          <a:off x="5817342" y="808560"/>
          <a:ext cx="2550318" cy="3592175"/>
        </a:xfrm>
        <a:prstGeom prst="rect">
          <a:avLst/>
        </a:prstGeom>
        <a:solidFill>
          <a:schemeClr val="tx1">
            <a:lumMod val="40000"/>
            <a:lumOff val="6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dirty="0">
              <a:solidFill>
                <a:schemeClr val="bg2"/>
              </a:solidFill>
            </a:rPr>
            <a:t>Command in the form of speech is converted to text for the program to interpret user’s need. It is done by speech to text synthesizer.</a:t>
          </a:r>
          <a:endParaRPr lang="en-IN" sz="1900" kern="1200" dirty="0">
            <a:solidFill>
              <a:schemeClr val="bg2"/>
            </a:solidFill>
          </a:endParaRPr>
        </a:p>
      </dsp:txBody>
      <dsp:txXfrm>
        <a:off x="5817342" y="808560"/>
        <a:ext cx="2550318" cy="35921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41CF31-6D24-4AD1-8BA4-ED200EBE852D}">
      <dsp:nvSpPr>
        <dsp:cNvPr id="0" name=""/>
        <dsp:cNvSpPr/>
      </dsp:nvSpPr>
      <dsp:spPr>
        <a:xfrm>
          <a:off x="29" y="137925"/>
          <a:ext cx="2848570" cy="895285"/>
        </a:xfrm>
        <a:prstGeom prst="rect">
          <a:avLst/>
        </a:prstGeom>
        <a:solidFill>
          <a:schemeClr val="bg2">
            <a:lumMod val="75000"/>
            <a:lumOff val="25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US" sz="2600" kern="1200" dirty="0"/>
            <a:t>TEXT ANALYSING</a:t>
          </a:r>
          <a:endParaRPr lang="en-IN" sz="2600" kern="1200" dirty="0"/>
        </a:p>
      </dsp:txBody>
      <dsp:txXfrm>
        <a:off x="29" y="137925"/>
        <a:ext cx="2848570" cy="895285"/>
      </dsp:txXfrm>
    </dsp:sp>
    <dsp:sp modelId="{45DAB5D0-BD77-41D8-BF68-A4F05C4D985D}">
      <dsp:nvSpPr>
        <dsp:cNvPr id="0" name=""/>
        <dsp:cNvSpPr/>
      </dsp:nvSpPr>
      <dsp:spPr>
        <a:xfrm>
          <a:off x="29" y="1033211"/>
          <a:ext cx="2848570" cy="3109055"/>
        </a:xfrm>
        <a:prstGeom prst="rect">
          <a:avLst/>
        </a:prstGeom>
        <a:solidFill>
          <a:schemeClr val="tx1">
            <a:lumMod val="40000"/>
            <a:lumOff val="6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dirty="0">
              <a:solidFill>
                <a:schemeClr val="bg2"/>
              </a:solidFill>
            </a:rPr>
            <a:t>The text is </a:t>
          </a:r>
          <a:r>
            <a:rPr lang="en-US" sz="2600" kern="1200" dirty="0" err="1">
              <a:solidFill>
                <a:schemeClr val="bg2"/>
              </a:solidFill>
            </a:rPr>
            <a:t>analysed</a:t>
          </a:r>
          <a:r>
            <a:rPr lang="en-US" sz="2600" kern="1200" dirty="0">
              <a:solidFill>
                <a:schemeClr val="bg2"/>
              </a:solidFill>
            </a:rPr>
            <a:t> and is linked to one of the modules based on the keywords.</a:t>
          </a:r>
          <a:endParaRPr lang="en-IN" sz="2600" kern="1200" dirty="0">
            <a:solidFill>
              <a:schemeClr val="bg2"/>
            </a:solidFill>
          </a:endParaRPr>
        </a:p>
      </dsp:txBody>
      <dsp:txXfrm>
        <a:off x="29" y="1033211"/>
        <a:ext cx="2848570" cy="3109055"/>
      </dsp:txXfrm>
    </dsp:sp>
    <dsp:sp modelId="{FB878512-A41D-423A-AD66-4CE4CB215FEF}">
      <dsp:nvSpPr>
        <dsp:cNvPr id="0" name=""/>
        <dsp:cNvSpPr/>
      </dsp:nvSpPr>
      <dsp:spPr>
        <a:xfrm>
          <a:off x="3247399" y="137925"/>
          <a:ext cx="2848570" cy="895285"/>
        </a:xfrm>
        <a:prstGeom prst="rect">
          <a:avLst/>
        </a:prstGeom>
        <a:solidFill>
          <a:schemeClr val="bg2">
            <a:lumMod val="75000"/>
            <a:lumOff val="25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US" sz="2600" kern="1200" dirty="0"/>
            <a:t>INTERPRETING COMMANDS</a:t>
          </a:r>
          <a:endParaRPr lang="en-IN" sz="2600" kern="1200" dirty="0"/>
        </a:p>
      </dsp:txBody>
      <dsp:txXfrm>
        <a:off x="3247399" y="137925"/>
        <a:ext cx="2848570" cy="895285"/>
      </dsp:txXfrm>
    </dsp:sp>
    <dsp:sp modelId="{20DB1009-9CAB-4BA1-BC18-2C05F7334B9B}">
      <dsp:nvSpPr>
        <dsp:cNvPr id="0" name=""/>
        <dsp:cNvSpPr/>
      </dsp:nvSpPr>
      <dsp:spPr>
        <a:xfrm>
          <a:off x="3247399" y="1033211"/>
          <a:ext cx="2848570" cy="3109055"/>
        </a:xfrm>
        <a:prstGeom prst="rect">
          <a:avLst/>
        </a:prstGeom>
        <a:solidFill>
          <a:schemeClr val="tx1">
            <a:lumMod val="40000"/>
            <a:lumOff val="6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dirty="0">
              <a:solidFill>
                <a:schemeClr val="bg2"/>
              </a:solidFill>
            </a:rPr>
            <a:t>If the keywords in the text matches a particular module, then that particular function is implemented.</a:t>
          </a:r>
          <a:endParaRPr lang="en-IN" sz="2600" kern="1200" dirty="0">
            <a:solidFill>
              <a:schemeClr val="bg2"/>
            </a:solidFill>
          </a:endParaRPr>
        </a:p>
      </dsp:txBody>
      <dsp:txXfrm>
        <a:off x="3247399" y="1033211"/>
        <a:ext cx="2848570" cy="31090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015622-8A46-45CF-A72A-2856B699B374}">
      <dsp:nvSpPr>
        <dsp:cNvPr id="0" name=""/>
        <dsp:cNvSpPr/>
      </dsp:nvSpPr>
      <dsp:spPr>
        <a:xfrm>
          <a:off x="39237" y="452391"/>
          <a:ext cx="2334678" cy="2982965"/>
        </a:xfrm>
        <a:prstGeom prst="roundRect">
          <a:avLst>
            <a:gd name="adj" fmla="val 10000"/>
          </a:avLst>
        </a:prstGeom>
        <a:solidFill>
          <a:srgbClr val="0070C0">
            <a:alpha val="90000"/>
          </a:srgb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577850">
            <a:lnSpc>
              <a:spcPct val="90000"/>
            </a:lnSpc>
            <a:spcBef>
              <a:spcPct val="0"/>
            </a:spcBef>
            <a:spcAft>
              <a:spcPct val="15000"/>
            </a:spcAft>
            <a:buNone/>
          </a:pPr>
          <a:r>
            <a:rPr lang="en-US" sz="1300" kern="1200" dirty="0">
              <a:solidFill>
                <a:schemeClr val="bg1"/>
              </a:solidFill>
              <a:ea typeface="+mn-lt"/>
              <a:cs typeface="+mn-lt"/>
            </a:rPr>
            <a:t>Images fed to the algorithm are grayscale as color has no effect nor contribution to the facial detection or recognition stages. OpenCV methods are used to convert all images to grayscale before any processing of that image occurs at any stage.</a:t>
          </a:r>
          <a:endParaRPr lang="en-IN" sz="1300" kern="1200" dirty="0">
            <a:solidFill>
              <a:schemeClr val="bg1"/>
            </a:solidFill>
          </a:endParaRPr>
        </a:p>
      </dsp:txBody>
      <dsp:txXfrm>
        <a:off x="107617" y="520771"/>
        <a:ext cx="2197918" cy="2206998"/>
      </dsp:txXfrm>
    </dsp:sp>
    <dsp:sp modelId="{6A63D16E-EEE6-4267-97EA-5AD7D2BC4E84}">
      <dsp:nvSpPr>
        <dsp:cNvPr id="0" name=""/>
        <dsp:cNvSpPr/>
      </dsp:nvSpPr>
      <dsp:spPr>
        <a:xfrm>
          <a:off x="447230" y="1670456"/>
          <a:ext cx="2003265" cy="2711769"/>
        </a:xfrm>
        <a:prstGeom prst="leftCircularArrow">
          <a:avLst>
            <a:gd name="adj1" fmla="val 1503"/>
            <a:gd name="adj2" fmla="val 178042"/>
            <a:gd name="adj3" fmla="val 2248179"/>
            <a:gd name="adj4" fmla="val 9319116"/>
            <a:gd name="adj5" fmla="val 1753"/>
          </a:avLst>
        </a:prstGeom>
        <a:solidFill>
          <a:schemeClr val="dk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E18C6CF4-EDEB-4539-A36D-E0355B626199}">
      <dsp:nvSpPr>
        <dsp:cNvPr id="0" name=""/>
        <dsp:cNvSpPr/>
      </dsp:nvSpPr>
      <dsp:spPr>
        <a:xfrm>
          <a:off x="868186" y="2713938"/>
          <a:ext cx="1141192" cy="453814"/>
        </a:xfrm>
        <a:prstGeom prst="roundRect">
          <a:avLst>
            <a:gd name="adj" fmla="val 10000"/>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lumMod val="60000"/>
                  <a:lumOff val="40000"/>
                </a:schemeClr>
              </a:solidFill>
              <a:ea typeface="+mn-lt"/>
              <a:cs typeface="+mn-lt"/>
            </a:rPr>
            <a:t>1.  Pre-Processing</a:t>
          </a:r>
          <a:endParaRPr lang="en-US" sz="1400" kern="1200" dirty="0">
            <a:solidFill>
              <a:schemeClr val="tx1">
                <a:lumMod val="60000"/>
                <a:lumOff val="40000"/>
              </a:schemeClr>
            </a:solidFill>
          </a:endParaRPr>
        </a:p>
      </dsp:txBody>
      <dsp:txXfrm>
        <a:off x="881478" y="2727230"/>
        <a:ext cx="1114608" cy="427230"/>
      </dsp:txXfrm>
    </dsp:sp>
    <dsp:sp modelId="{E83793B4-2C5C-4D90-82FA-E5EE4745664D}">
      <dsp:nvSpPr>
        <dsp:cNvPr id="0" name=""/>
        <dsp:cNvSpPr/>
      </dsp:nvSpPr>
      <dsp:spPr>
        <a:xfrm>
          <a:off x="2476301" y="1183482"/>
          <a:ext cx="3027092" cy="2821196"/>
        </a:xfrm>
        <a:prstGeom prst="roundRect">
          <a:avLst>
            <a:gd name="adj" fmla="val 10000"/>
          </a:avLst>
        </a:prstGeom>
        <a:solidFill>
          <a:srgbClr val="0070C0">
            <a:alpha val="90000"/>
          </a:srgb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533400">
            <a:lnSpc>
              <a:spcPct val="90000"/>
            </a:lnSpc>
            <a:spcBef>
              <a:spcPct val="0"/>
            </a:spcBef>
            <a:spcAft>
              <a:spcPct val="15000"/>
            </a:spcAft>
            <a:buNone/>
          </a:pPr>
          <a:r>
            <a:rPr lang="en-US" sz="1200" kern="1200" dirty="0">
              <a:solidFill>
                <a:schemeClr val="bg1"/>
              </a:solidFill>
              <a:ea typeface="+mn-lt"/>
              <a:cs typeface="+mn-lt"/>
            </a:rPr>
            <a:t>We employ multiple classifiers to detect images. We use one classifier based on Local Binary Patterns Histogram and the other using Haar Cascade features. The face Extractor method uses the classifier to extract and return face coordinates in an input image. This method is used in the data preparation or model training stage to train each face with its associate label.</a:t>
          </a:r>
          <a:endParaRPr lang="en-IN" sz="1200" kern="1200" dirty="0">
            <a:solidFill>
              <a:schemeClr val="bg1"/>
            </a:solidFill>
          </a:endParaRPr>
        </a:p>
      </dsp:txBody>
      <dsp:txXfrm>
        <a:off x="2541225" y="1852948"/>
        <a:ext cx="2897244" cy="2086806"/>
      </dsp:txXfrm>
    </dsp:sp>
    <dsp:sp modelId="{DC2A0ADB-DCE3-4BF4-9952-0394865777AC}">
      <dsp:nvSpPr>
        <dsp:cNvPr id="0" name=""/>
        <dsp:cNvSpPr/>
      </dsp:nvSpPr>
      <dsp:spPr>
        <a:xfrm>
          <a:off x="2970364" y="186924"/>
          <a:ext cx="2951853" cy="2951853"/>
        </a:xfrm>
        <a:prstGeom prst="circularArrow">
          <a:avLst>
            <a:gd name="adj1" fmla="val 1381"/>
            <a:gd name="adj2" fmla="val 163111"/>
            <a:gd name="adj3" fmla="val 19321171"/>
            <a:gd name="adj4" fmla="val 12235304"/>
            <a:gd name="adj5" fmla="val 1611"/>
          </a:avLst>
        </a:prstGeom>
        <a:solidFill>
          <a:schemeClr val="dk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029D1FDE-4DD7-4FA5-8C70-0C747477B66C}">
      <dsp:nvSpPr>
        <dsp:cNvPr id="0" name=""/>
        <dsp:cNvSpPr/>
      </dsp:nvSpPr>
      <dsp:spPr>
        <a:xfrm>
          <a:off x="3687493" y="1467648"/>
          <a:ext cx="1141192" cy="453814"/>
        </a:xfrm>
        <a:prstGeom prst="roundRect">
          <a:avLst>
            <a:gd name="adj" fmla="val 10000"/>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lumMod val="60000"/>
                  <a:lumOff val="40000"/>
                </a:schemeClr>
              </a:solidFill>
              <a:cs typeface="Arial"/>
            </a:rPr>
            <a:t>2.  Face Detection</a:t>
          </a:r>
          <a:endParaRPr lang="en-US" sz="1400" kern="1200" dirty="0">
            <a:solidFill>
              <a:schemeClr val="tx1">
                <a:lumMod val="60000"/>
                <a:lumOff val="40000"/>
              </a:schemeClr>
            </a:solidFill>
          </a:endParaRPr>
        </a:p>
      </dsp:txBody>
      <dsp:txXfrm>
        <a:off x="3700785" y="1480940"/>
        <a:ext cx="1114608" cy="427230"/>
      </dsp:txXfrm>
    </dsp:sp>
    <dsp:sp modelId="{8FEED652-9928-44EC-BFAA-C477A0A0A0C1}">
      <dsp:nvSpPr>
        <dsp:cNvPr id="0" name=""/>
        <dsp:cNvSpPr/>
      </dsp:nvSpPr>
      <dsp:spPr>
        <a:xfrm>
          <a:off x="5753553" y="690606"/>
          <a:ext cx="2235822" cy="2596731"/>
        </a:xfrm>
        <a:prstGeom prst="roundRect">
          <a:avLst>
            <a:gd name="adj" fmla="val 10000"/>
          </a:avLst>
        </a:prstGeom>
        <a:solidFill>
          <a:srgbClr val="0070C0">
            <a:alpha val="90000"/>
          </a:srgb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577850">
            <a:lnSpc>
              <a:spcPct val="90000"/>
            </a:lnSpc>
            <a:spcBef>
              <a:spcPct val="0"/>
            </a:spcBef>
            <a:spcAft>
              <a:spcPct val="15000"/>
            </a:spcAft>
            <a:buNone/>
          </a:pPr>
          <a:r>
            <a:rPr lang="en-US" sz="1300" kern="1200" dirty="0"/>
            <a:t> </a:t>
          </a:r>
          <a:r>
            <a:rPr lang="en-US" sz="1300" kern="1200" dirty="0">
              <a:solidFill>
                <a:schemeClr val="bg1"/>
              </a:solidFill>
              <a:ea typeface="+mn-lt"/>
              <a:cs typeface="+mn-lt"/>
            </a:rPr>
            <a:t>The model is trained by passing 20-25 training images of the faces of each of the students. The training method data_prepare detects the face using the faceExtractor method and assigns this image to the particular unique student label. </a:t>
          </a:r>
          <a:endParaRPr lang="en-US" sz="1300" kern="1200" dirty="0">
            <a:solidFill>
              <a:schemeClr val="bg1"/>
            </a:solidFill>
          </a:endParaRPr>
        </a:p>
      </dsp:txBody>
      <dsp:txXfrm>
        <a:off x="5813311" y="750364"/>
        <a:ext cx="2116306" cy="1920772"/>
      </dsp:txXfrm>
    </dsp:sp>
    <dsp:sp modelId="{40CAA103-38FB-4B78-A728-41C1E2685F58}">
      <dsp:nvSpPr>
        <dsp:cNvPr id="0" name=""/>
        <dsp:cNvSpPr/>
      </dsp:nvSpPr>
      <dsp:spPr>
        <a:xfrm>
          <a:off x="6679870" y="2946213"/>
          <a:ext cx="1141192" cy="453814"/>
        </a:xfrm>
        <a:prstGeom prst="roundRect">
          <a:avLst>
            <a:gd name="adj" fmla="val 10000"/>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lumMod val="60000"/>
                  <a:lumOff val="40000"/>
                </a:schemeClr>
              </a:solidFill>
              <a:ea typeface="+mn-lt"/>
              <a:cs typeface="+mn-lt"/>
            </a:rPr>
            <a:t>3.  Model Training</a:t>
          </a:r>
          <a:endParaRPr lang="en-US" sz="1400" kern="1200" dirty="0">
            <a:solidFill>
              <a:schemeClr val="tx1">
                <a:lumMod val="60000"/>
                <a:lumOff val="40000"/>
              </a:schemeClr>
            </a:solidFill>
          </a:endParaRPr>
        </a:p>
      </dsp:txBody>
      <dsp:txXfrm>
        <a:off x="6693162" y="2959505"/>
        <a:ext cx="1114608" cy="42723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0837549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346540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6c4305b01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6c4305b01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6c52a2e8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6c52a2e8d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6c52a2e8d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6c52a2e8d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561768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584576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1973261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en-US"/>
              <a:t>Click to edit Master title style</a:t>
            </a:r>
            <a:endParaRPr/>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en-US"/>
              <a:t>Click to edit Master subtitle style</a:t>
            </a:r>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en-US"/>
              <a:t>Click to edit Master text styles</a:t>
            </a:r>
          </a:p>
        </p:txBody>
      </p:sp>
      <p:sp>
        <p:nvSpPr>
          <p:cNvPr id="61" name="Google Shape;61;p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r>
              <a:rPr lang="en-US"/>
              <a:t>Click to edit Master title style</a:t>
            </a:r>
            <a:endParaRPr/>
          </a:p>
        </p:txBody>
      </p:sp>
      <p:sp>
        <p:nvSpPr>
          <p:cNvPr id="62" name="Google Shape;62;p4"/>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4"/>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r>
              <a:rPr lang="en-US"/>
              <a:t>Click to edit Master title style</a:t>
            </a:r>
            <a:endParaRPr/>
          </a:p>
        </p:txBody>
      </p:sp>
      <p:sp>
        <p:nvSpPr>
          <p:cNvPr id="95" name="Google Shape;95;p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r>
              <a:rPr lang="en-US"/>
              <a:t>Click to edit Master title style</a:t>
            </a:r>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en-US"/>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six columns">
  <p:cSld name="CUSTOM_1_1_1">
    <p:spTree>
      <p:nvGrpSpPr>
        <p:cNvPr id="1" name="Shape 310"/>
        <p:cNvGrpSpPr/>
        <p:nvPr/>
      </p:nvGrpSpPr>
      <p:grpSpPr>
        <a:xfrm>
          <a:off x="0" y="0"/>
          <a:ext cx="0" cy="0"/>
          <a:chOff x="0" y="0"/>
          <a:chExt cx="0" cy="0"/>
        </a:xfrm>
      </p:grpSpPr>
      <p:sp>
        <p:nvSpPr>
          <p:cNvPr id="311" name="Google Shape;311;p16"/>
          <p:cNvSpPr txBox="1">
            <a:spLocks noGrp="1"/>
          </p:cNvSpPr>
          <p:nvPr>
            <p:ph type="ctrTitle"/>
          </p:nvPr>
        </p:nvSpPr>
        <p:spPr>
          <a:xfrm>
            <a:off x="1121525"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312" name="Google Shape;312;p16"/>
          <p:cNvSpPr txBox="1">
            <a:spLocks noGrp="1"/>
          </p:cNvSpPr>
          <p:nvPr>
            <p:ph type="subTitle" idx="1"/>
          </p:nvPr>
        </p:nvSpPr>
        <p:spPr>
          <a:xfrm>
            <a:off x="961925" y="1643751"/>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r>
              <a:rPr lang="en-US"/>
              <a:t>Click to edit Master subtitle style</a:t>
            </a:r>
            <a:endParaRPr/>
          </a:p>
        </p:txBody>
      </p:sp>
      <p:sp>
        <p:nvSpPr>
          <p:cNvPr id="313" name="Google Shape;313;p16"/>
          <p:cNvSpPr txBox="1">
            <a:spLocks noGrp="1"/>
          </p:cNvSpPr>
          <p:nvPr>
            <p:ph type="ctrTitle" idx="2"/>
          </p:nvPr>
        </p:nvSpPr>
        <p:spPr>
          <a:xfrm>
            <a:off x="3628263"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314" name="Google Shape;314;p16"/>
          <p:cNvSpPr txBox="1">
            <a:spLocks noGrp="1"/>
          </p:cNvSpPr>
          <p:nvPr>
            <p:ph type="subTitle" idx="3"/>
          </p:nvPr>
        </p:nvSpPr>
        <p:spPr>
          <a:xfrm>
            <a:off x="3468663" y="1643759"/>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r>
              <a:rPr lang="en-US"/>
              <a:t>Click to edit Master subtitle style</a:t>
            </a:r>
            <a:endParaRPr/>
          </a:p>
        </p:txBody>
      </p:sp>
      <p:sp>
        <p:nvSpPr>
          <p:cNvPr id="315" name="Google Shape;315;p16"/>
          <p:cNvSpPr txBox="1">
            <a:spLocks noGrp="1"/>
          </p:cNvSpPr>
          <p:nvPr>
            <p:ph type="ctrTitle" idx="4"/>
          </p:nvPr>
        </p:nvSpPr>
        <p:spPr>
          <a:xfrm>
            <a:off x="6142624"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316" name="Google Shape;316;p16"/>
          <p:cNvSpPr txBox="1">
            <a:spLocks noGrp="1"/>
          </p:cNvSpPr>
          <p:nvPr>
            <p:ph type="subTitle" idx="5"/>
          </p:nvPr>
        </p:nvSpPr>
        <p:spPr>
          <a:xfrm>
            <a:off x="5947924" y="1643751"/>
            <a:ext cx="22707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r>
              <a:rPr lang="en-US"/>
              <a:t>Click to edit Master subtitle style</a:t>
            </a:r>
            <a:endParaRPr/>
          </a:p>
        </p:txBody>
      </p:sp>
      <p:sp>
        <p:nvSpPr>
          <p:cNvPr id="317" name="Google Shape;317;p16"/>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r>
              <a:rPr lang="en-US"/>
              <a:t>Click to edit Master title style</a:t>
            </a:r>
            <a:endParaRPr/>
          </a:p>
        </p:txBody>
      </p:sp>
      <p:sp>
        <p:nvSpPr>
          <p:cNvPr id="318" name="Google Shape;318;p16"/>
          <p:cNvSpPr txBox="1">
            <a:spLocks noGrp="1"/>
          </p:cNvSpPr>
          <p:nvPr>
            <p:ph type="ctrTitle" idx="7"/>
          </p:nvPr>
        </p:nvSpPr>
        <p:spPr>
          <a:xfrm>
            <a:off x="1121525"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319" name="Google Shape;319;p16"/>
          <p:cNvSpPr txBox="1">
            <a:spLocks noGrp="1"/>
          </p:cNvSpPr>
          <p:nvPr>
            <p:ph type="subTitle" idx="8"/>
          </p:nvPr>
        </p:nvSpPr>
        <p:spPr>
          <a:xfrm>
            <a:off x="961925" y="3479251"/>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r>
              <a:rPr lang="en-US"/>
              <a:t>Click to edit Master subtitle style</a:t>
            </a:r>
            <a:endParaRPr/>
          </a:p>
        </p:txBody>
      </p:sp>
      <p:sp>
        <p:nvSpPr>
          <p:cNvPr id="320" name="Google Shape;320;p16"/>
          <p:cNvSpPr txBox="1">
            <a:spLocks noGrp="1"/>
          </p:cNvSpPr>
          <p:nvPr>
            <p:ph type="ctrTitle" idx="9"/>
          </p:nvPr>
        </p:nvSpPr>
        <p:spPr>
          <a:xfrm>
            <a:off x="3628263"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321" name="Google Shape;321;p16"/>
          <p:cNvSpPr txBox="1">
            <a:spLocks noGrp="1"/>
          </p:cNvSpPr>
          <p:nvPr>
            <p:ph type="subTitle" idx="13"/>
          </p:nvPr>
        </p:nvSpPr>
        <p:spPr>
          <a:xfrm>
            <a:off x="3533613" y="3479251"/>
            <a:ext cx="20706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r>
              <a:rPr lang="en-US"/>
              <a:t>Click to edit Master subtitle style</a:t>
            </a:r>
            <a:endParaRPr/>
          </a:p>
        </p:txBody>
      </p:sp>
      <p:sp>
        <p:nvSpPr>
          <p:cNvPr id="322" name="Google Shape;322;p16"/>
          <p:cNvSpPr txBox="1">
            <a:spLocks noGrp="1"/>
          </p:cNvSpPr>
          <p:nvPr>
            <p:ph type="ctrTitle" idx="14"/>
          </p:nvPr>
        </p:nvSpPr>
        <p:spPr>
          <a:xfrm>
            <a:off x="6142624"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323" name="Google Shape;323;p16"/>
          <p:cNvSpPr txBox="1">
            <a:spLocks noGrp="1"/>
          </p:cNvSpPr>
          <p:nvPr>
            <p:ph type="subTitle" idx="15"/>
          </p:nvPr>
        </p:nvSpPr>
        <p:spPr>
          <a:xfrm>
            <a:off x="5947924" y="3479251"/>
            <a:ext cx="22707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r>
              <a:rPr lang="en-US"/>
              <a:t>Click to edit Master subtitle style</a:t>
            </a:r>
            <a:endParaRPr/>
          </a:p>
        </p:txBody>
      </p:sp>
      <p:sp>
        <p:nvSpPr>
          <p:cNvPr id="324" name="Google Shape;324;p1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 name="Shape 409"/>
        <p:cNvGrpSpPr/>
        <p:nvPr/>
      </p:nvGrpSpPr>
      <p:grpSpPr>
        <a:xfrm>
          <a:off x="0" y="0"/>
          <a:ext cx="0" cy="0"/>
          <a:chOff x="0" y="0"/>
          <a:chExt cx="0" cy="0"/>
        </a:xfrm>
      </p:grpSpPr>
      <p:sp>
        <p:nvSpPr>
          <p:cNvPr id="410" name="Google Shape;410;p20"/>
          <p:cNvSpPr txBox="1">
            <a:spLocks noGrp="1"/>
          </p:cNvSpPr>
          <p:nvPr>
            <p:ph type="body" idx="1"/>
          </p:nvPr>
        </p:nvSpPr>
        <p:spPr>
          <a:xfrm>
            <a:off x="59737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Font typeface="Livvic Light"/>
              <a:buChar char="●"/>
              <a:defRPr sz="1200"/>
            </a:lvl1pPr>
            <a:lvl2pPr marL="914400" lvl="1" indent="-292100" rtl="0">
              <a:spcBef>
                <a:spcPts val="1600"/>
              </a:spcBef>
              <a:spcAft>
                <a:spcPts val="0"/>
              </a:spcAft>
              <a:buSzPts val="1000"/>
              <a:buFont typeface="Nunito Light"/>
              <a:buChar char="○"/>
              <a:defRPr/>
            </a:lvl2pPr>
            <a:lvl3pPr marL="1371600" lvl="2" indent="-292100" rtl="0">
              <a:spcBef>
                <a:spcPts val="1600"/>
              </a:spcBef>
              <a:spcAft>
                <a:spcPts val="0"/>
              </a:spcAft>
              <a:buSzPts val="1000"/>
              <a:buFont typeface="Nunito Light"/>
              <a:buChar char="■"/>
              <a:defRPr/>
            </a:lvl3pPr>
            <a:lvl4pPr marL="1828800" lvl="3" indent="-292100" rtl="0">
              <a:spcBef>
                <a:spcPts val="1600"/>
              </a:spcBef>
              <a:spcAft>
                <a:spcPts val="0"/>
              </a:spcAft>
              <a:buSzPts val="1000"/>
              <a:buFont typeface="Nunito Light"/>
              <a:buChar char="●"/>
              <a:defRPr/>
            </a:lvl4pPr>
            <a:lvl5pPr marL="2286000" lvl="4" indent="-292100" rtl="0">
              <a:spcBef>
                <a:spcPts val="1600"/>
              </a:spcBef>
              <a:spcAft>
                <a:spcPts val="0"/>
              </a:spcAft>
              <a:buSzPts val="1000"/>
              <a:buFont typeface="Nunito Light"/>
              <a:buChar char="○"/>
              <a:defRPr/>
            </a:lvl5pPr>
            <a:lvl6pPr marL="2743200" lvl="5" indent="-292100" rtl="0">
              <a:spcBef>
                <a:spcPts val="1600"/>
              </a:spcBef>
              <a:spcAft>
                <a:spcPts val="0"/>
              </a:spcAft>
              <a:buSzPts val="1000"/>
              <a:buFont typeface="Nunito Light"/>
              <a:buChar char="■"/>
              <a:defRPr/>
            </a:lvl6pPr>
            <a:lvl7pPr marL="3200400" lvl="6" indent="-292100" rtl="0">
              <a:spcBef>
                <a:spcPts val="1600"/>
              </a:spcBef>
              <a:spcAft>
                <a:spcPts val="0"/>
              </a:spcAft>
              <a:buSzPts val="1000"/>
              <a:buFont typeface="Nunito Light"/>
              <a:buChar char="●"/>
              <a:defRPr/>
            </a:lvl7pPr>
            <a:lvl8pPr marL="3657600" lvl="7" indent="-292100" rtl="0">
              <a:spcBef>
                <a:spcPts val="1600"/>
              </a:spcBef>
              <a:spcAft>
                <a:spcPts val="0"/>
              </a:spcAft>
              <a:buSzPts val="1000"/>
              <a:buFont typeface="Nunito Light"/>
              <a:buChar char="○"/>
              <a:defRPr/>
            </a:lvl8pPr>
            <a:lvl9pPr marL="4114800" lvl="8" indent="-292100" rtl="0">
              <a:spcBef>
                <a:spcPts val="1600"/>
              </a:spcBef>
              <a:spcAft>
                <a:spcPts val="1600"/>
              </a:spcAft>
              <a:buSzPts val="1000"/>
              <a:buFont typeface="Nunito Light"/>
              <a:buChar char="■"/>
              <a:defRPr/>
            </a:lvl9pPr>
          </a:lstStyle>
          <a:p>
            <a:pPr lvl="0"/>
            <a:r>
              <a:rPr lang="en-US"/>
              <a:t>Click to edit Master text styles</a:t>
            </a:r>
          </a:p>
        </p:txBody>
      </p:sp>
      <p:sp>
        <p:nvSpPr>
          <p:cNvPr id="411" name="Google Shape;411;p20"/>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r>
              <a:rPr lang="en-US"/>
              <a:t>Click to edit Master title style</a:t>
            </a:r>
            <a:endParaRPr/>
          </a:p>
        </p:txBody>
      </p:sp>
      <p:sp>
        <p:nvSpPr>
          <p:cNvPr id="412" name="Google Shape;412;p20"/>
          <p:cNvSpPr txBox="1">
            <a:spLocks noGrp="1"/>
          </p:cNvSpPr>
          <p:nvPr>
            <p:ph type="body" idx="2"/>
          </p:nvPr>
        </p:nvSpPr>
        <p:spPr>
          <a:xfrm>
            <a:off x="469012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EC5D37"/>
              </a:buClr>
              <a:buSzPts val="1000"/>
              <a:buFont typeface="Livvic Light"/>
              <a:buChar char="●"/>
              <a:defRPr sz="1200"/>
            </a:lvl1pPr>
            <a:lvl2pPr marL="914400" lvl="1" indent="-292100" rtl="0">
              <a:spcBef>
                <a:spcPts val="1600"/>
              </a:spcBef>
              <a:spcAft>
                <a:spcPts val="0"/>
              </a:spcAft>
              <a:buClr>
                <a:srgbClr val="FFC800"/>
              </a:buClr>
              <a:buSzPts val="1000"/>
              <a:buFont typeface="Nunito Light"/>
              <a:buChar char="○"/>
              <a:defRPr/>
            </a:lvl2pPr>
            <a:lvl3pPr marL="1371600" lvl="2" indent="-292100" rtl="0">
              <a:spcBef>
                <a:spcPts val="1600"/>
              </a:spcBef>
              <a:spcAft>
                <a:spcPts val="0"/>
              </a:spcAft>
              <a:buClr>
                <a:srgbClr val="FFC800"/>
              </a:buClr>
              <a:buSzPts val="1000"/>
              <a:buFont typeface="Nunito Light"/>
              <a:buChar char="■"/>
              <a:defRPr/>
            </a:lvl3pPr>
            <a:lvl4pPr marL="1828800" lvl="3" indent="-292100" rtl="0">
              <a:spcBef>
                <a:spcPts val="1600"/>
              </a:spcBef>
              <a:spcAft>
                <a:spcPts val="0"/>
              </a:spcAft>
              <a:buClr>
                <a:srgbClr val="FFC800"/>
              </a:buClr>
              <a:buSzPts val="1000"/>
              <a:buFont typeface="Nunito Light"/>
              <a:buChar char="●"/>
              <a:defRPr/>
            </a:lvl4pPr>
            <a:lvl5pPr marL="2286000" lvl="4" indent="-292100" rtl="0">
              <a:spcBef>
                <a:spcPts val="1600"/>
              </a:spcBef>
              <a:spcAft>
                <a:spcPts val="0"/>
              </a:spcAft>
              <a:buClr>
                <a:srgbClr val="434343"/>
              </a:buClr>
              <a:buSzPts val="1000"/>
              <a:buFont typeface="Nunito Light"/>
              <a:buChar char="○"/>
              <a:defRPr/>
            </a:lvl5pPr>
            <a:lvl6pPr marL="2743200" lvl="5" indent="-292100" rtl="0">
              <a:spcBef>
                <a:spcPts val="1600"/>
              </a:spcBef>
              <a:spcAft>
                <a:spcPts val="0"/>
              </a:spcAft>
              <a:buClr>
                <a:srgbClr val="434343"/>
              </a:buClr>
              <a:buSzPts val="1000"/>
              <a:buFont typeface="Nunito Light"/>
              <a:buChar char="■"/>
              <a:defRPr/>
            </a:lvl6pPr>
            <a:lvl7pPr marL="3200400" lvl="6" indent="-292100" rtl="0">
              <a:spcBef>
                <a:spcPts val="1600"/>
              </a:spcBef>
              <a:spcAft>
                <a:spcPts val="0"/>
              </a:spcAft>
              <a:buClr>
                <a:srgbClr val="434343"/>
              </a:buClr>
              <a:buSzPts val="1000"/>
              <a:buFont typeface="Nunito Light"/>
              <a:buChar char="●"/>
              <a:defRPr/>
            </a:lvl7pPr>
            <a:lvl8pPr marL="3657600" lvl="7" indent="-292100" rtl="0">
              <a:spcBef>
                <a:spcPts val="1600"/>
              </a:spcBef>
              <a:spcAft>
                <a:spcPts val="0"/>
              </a:spcAft>
              <a:buClr>
                <a:srgbClr val="434343"/>
              </a:buClr>
              <a:buSzPts val="1000"/>
              <a:buFont typeface="Nunito Light"/>
              <a:buChar char="○"/>
              <a:defRPr/>
            </a:lvl8pPr>
            <a:lvl9pPr marL="4114800" lvl="8" indent="-292100" rtl="0">
              <a:spcBef>
                <a:spcPts val="1600"/>
              </a:spcBef>
              <a:spcAft>
                <a:spcPts val="1600"/>
              </a:spcAft>
              <a:buClr>
                <a:srgbClr val="434343"/>
              </a:buClr>
              <a:buSzPts val="1000"/>
              <a:buFont typeface="Nunito Light"/>
              <a:buChar char="■"/>
              <a:defRPr/>
            </a:lvl9pPr>
          </a:lstStyle>
          <a:p>
            <a:pPr lvl="0"/>
            <a:r>
              <a:rPr lang="en-US"/>
              <a:t>Click to edit Master text styles</a:t>
            </a:r>
          </a:p>
        </p:txBody>
      </p:sp>
      <p:sp>
        <p:nvSpPr>
          <p:cNvPr id="413" name="Google Shape;413;p20"/>
          <p:cNvSpPr/>
          <p:nvPr/>
        </p:nvSpPr>
        <p:spPr>
          <a:xfrm>
            <a:off x="8829925" y="1123700"/>
            <a:ext cx="108650" cy="108625"/>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a:off x="9156250" y="1340450"/>
            <a:ext cx="111450" cy="110975"/>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a:off x="5809850" y="214400"/>
            <a:ext cx="108625" cy="108625"/>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7079800" y="420088"/>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7952700" y="278513"/>
            <a:ext cx="44975" cy="44500"/>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7372450" y="-69325"/>
            <a:ext cx="155925" cy="155925"/>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8464275" y="355050"/>
            <a:ext cx="155925" cy="156400"/>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a:off x="7264275" y="607363"/>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6298850" y="907625"/>
            <a:ext cx="155925" cy="155900"/>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83000" y="4540463"/>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101475" y="4727738"/>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8/6/2022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014481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5" r:id="rId4"/>
    <p:sldLayoutId id="2147483662" r:id="rId5"/>
    <p:sldLayoutId id="2147483666" r:id="rId6"/>
    <p:sldLayoutId id="2147483668" r:id="rId7"/>
    <p:sldLayoutId id="2147483671" r:id="rId8"/>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hyperlink" Target="https://en.wikipedia.org/wiki/Siri" TargetMode="External"/><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en.wikipedia.org/wiki/Cortana" TargetMode="External"/><Relationship Id="rId5" Type="http://schemas.openxmlformats.org/officeDocument/2006/relationships/image" Target="../media/image4.png"/><Relationship Id="rId4" Type="http://schemas.openxmlformats.org/officeDocument/2006/relationships/hyperlink" Target="https://en.wikipedia.org/wiki/Amazon_Alexa"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D09EE5-59E4-8467-AA62-84C770404BA0}"/>
              </a:ext>
            </a:extLst>
          </p:cNvPr>
          <p:cNvPicPr>
            <a:picLocks noChangeAspect="1"/>
          </p:cNvPicPr>
          <p:nvPr/>
        </p:nvPicPr>
        <p:blipFill>
          <a:blip r:embed="rId2"/>
          <a:stretch>
            <a:fillRect/>
          </a:stretch>
        </p:blipFill>
        <p:spPr>
          <a:xfrm>
            <a:off x="6341" y="0"/>
            <a:ext cx="9131318" cy="5143500"/>
          </a:xfrm>
          <a:prstGeom prst="rect">
            <a:avLst/>
          </a:prstGeom>
        </p:spPr>
      </p:pic>
    </p:spTree>
    <p:extLst>
      <p:ext uri="{BB962C8B-B14F-4D97-AF65-F5344CB8AC3E}">
        <p14:creationId xmlns:p14="http://schemas.microsoft.com/office/powerpoint/2010/main" val="830541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D2E1C5-249A-4D5B-AEA5-21DEA4AA2048}"/>
              </a:ext>
            </a:extLst>
          </p:cNvPr>
          <p:cNvSpPr>
            <a:spLocks noGrp="1"/>
          </p:cNvSpPr>
          <p:nvPr>
            <p:ph type="body" idx="1"/>
          </p:nvPr>
        </p:nvSpPr>
        <p:spPr>
          <a:xfrm>
            <a:off x="614055" y="826825"/>
            <a:ext cx="7709008" cy="3714306"/>
          </a:xfrm>
        </p:spPr>
        <p:txBody>
          <a:bodyPr/>
          <a:lstStyle/>
          <a:p>
            <a:pPr algn="just">
              <a:buAutoNum type="arabicPeriod"/>
            </a:pPr>
            <a:r>
              <a:rPr lang="en-US" dirty="0">
                <a:solidFill>
                  <a:schemeClr val="bg1"/>
                </a:solidFill>
              </a:rPr>
              <a:t>Users will have to register with his credentials.</a:t>
            </a:r>
            <a:r>
              <a:rPr lang="en-US" dirty="0">
                <a:solidFill>
                  <a:schemeClr val="bg1"/>
                </a:solidFill>
                <a:cs typeface="Arial"/>
              </a:rPr>
              <a:t> T</a:t>
            </a:r>
            <a:r>
              <a:rPr lang="en-US" dirty="0">
                <a:solidFill>
                  <a:schemeClr val="bg1"/>
                </a:solidFill>
                <a:latin typeface="Arial"/>
                <a:cs typeface="Arial"/>
              </a:rPr>
              <a:t>he captured file is uploaded to the server.</a:t>
            </a:r>
            <a:endParaRPr lang="en-US" dirty="0">
              <a:solidFill>
                <a:schemeClr val="bg1"/>
              </a:solidFill>
              <a:cs typeface="Arial"/>
            </a:endParaRPr>
          </a:p>
          <a:p>
            <a:pPr algn="just">
              <a:buAutoNum type="arabicPeriod"/>
            </a:pPr>
            <a:r>
              <a:rPr lang="en-US" dirty="0">
                <a:solidFill>
                  <a:schemeClr val="bg1"/>
                </a:solidFill>
                <a:cs typeface="Arial"/>
              </a:rPr>
              <a:t>The</a:t>
            </a:r>
            <a:r>
              <a:rPr lang="en-US" dirty="0">
                <a:solidFill>
                  <a:schemeClr val="bg1"/>
                </a:solidFill>
              </a:rPr>
              <a:t> user will have to login </a:t>
            </a:r>
            <a:r>
              <a:rPr lang="en-US" dirty="0">
                <a:solidFill>
                  <a:schemeClr val="bg1"/>
                </a:solidFill>
                <a:cs typeface="Arial"/>
              </a:rPr>
              <a:t>where the </a:t>
            </a:r>
            <a:r>
              <a:rPr lang="en-US" dirty="0">
                <a:solidFill>
                  <a:schemeClr val="bg1"/>
                </a:solidFill>
                <a:latin typeface="Arial"/>
                <a:cs typeface="Arial"/>
              </a:rPr>
              <a:t>file uploaded to the server undergoes face detection. </a:t>
            </a:r>
            <a:endParaRPr lang="en-US" dirty="0">
              <a:solidFill>
                <a:schemeClr val="bg1"/>
              </a:solidFill>
              <a:cs typeface="Arial"/>
            </a:endParaRPr>
          </a:p>
          <a:p>
            <a:pPr algn="just">
              <a:buAutoNum type="arabicPeriod"/>
            </a:pPr>
            <a:r>
              <a:rPr lang="en-US" dirty="0">
                <a:solidFill>
                  <a:schemeClr val="bg1"/>
                </a:solidFill>
              </a:rPr>
              <a:t>After successful login, IDA opens up user's data and shows the available features.</a:t>
            </a:r>
            <a:endParaRPr lang="en-US" dirty="0">
              <a:solidFill>
                <a:schemeClr val="bg1"/>
              </a:solidFill>
              <a:cs typeface="Arial"/>
            </a:endParaRPr>
          </a:p>
          <a:p>
            <a:pPr algn="just">
              <a:buAutoNum type="arabicPeriod"/>
            </a:pPr>
            <a:r>
              <a:rPr lang="en-US" dirty="0">
                <a:solidFill>
                  <a:schemeClr val="bg1"/>
                </a:solidFill>
              </a:rPr>
              <a:t>When giving commands using speech function , the software converts the speech to text .</a:t>
            </a:r>
            <a:endParaRPr lang="en-US" dirty="0">
              <a:solidFill>
                <a:schemeClr val="bg1"/>
              </a:solidFill>
              <a:cs typeface="Arial"/>
            </a:endParaRPr>
          </a:p>
          <a:p>
            <a:pPr algn="just">
              <a:buAutoNum type="arabicPeriod"/>
            </a:pPr>
            <a:r>
              <a:rPr lang="en-US" dirty="0">
                <a:solidFill>
                  <a:schemeClr val="bg1"/>
                </a:solidFill>
              </a:rPr>
              <a:t>Converted text is then converted to command that is understandable for computer. </a:t>
            </a:r>
            <a:endParaRPr lang="en-IN" dirty="0">
              <a:solidFill>
                <a:schemeClr val="bg1"/>
              </a:solidFill>
              <a:cs typeface="Arial"/>
            </a:endParaRPr>
          </a:p>
          <a:p>
            <a:pPr algn="just">
              <a:buAutoNum type="arabicPeriod"/>
            </a:pPr>
            <a:r>
              <a:rPr lang="en-US" dirty="0">
                <a:solidFill>
                  <a:schemeClr val="bg1"/>
                </a:solidFill>
              </a:rPr>
              <a:t>Now the mapped computer command, go to server through internet. Simultaneously, the  speech is  evaluated locally. </a:t>
            </a:r>
            <a:endParaRPr lang="en-IN" dirty="0">
              <a:solidFill>
                <a:schemeClr val="bg1"/>
              </a:solidFill>
            </a:endParaRPr>
          </a:p>
          <a:p>
            <a:pPr algn="just">
              <a:buAutoNum type="arabicPeriod"/>
            </a:pPr>
            <a:r>
              <a:rPr lang="en-US" dirty="0">
                <a:solidFill>
                  <a:schemeClr val="bg1"/>
                </a:solidFill>
              </a:rPr>
              <a:t>The user will be shown with  the response results for his requests like weather report, news, reminders, search, etc. </a:t>
            </a:r>
            <a:endParaRPr lang="en-IN" dirty="0">
              <a:solidFill>
                <a:schemeClr val="bg1"/>
              </a:solidFill>
            </a:endParaRPr>
          </a:p>
        </p:txBody>
      </p:sp>
      <p:sp>
        <p:nvSpPr>
          <p:cNvPr id="3" name="Title 2">
            <a:extLst>
              <a:ext uri="{FF2B5EF4-FFF2-40B4-BE49-F238E27FC236}">
                <a16:creationId xmlns:a16="http://schemas.microsoft.com/office/drawing/2014/main" id="{C8D44E31-A7D2-449B-8D86-45745A482677}"/>
              </a:ext>
            </a:extLst>
          </p:cNvPr>
          <p:cNvSpPr>
            <a:spLocks noGrp="1"/>
          </p:cNvSpPr>
          <p:nvPr>
            <p:ph type="ctrTitle"/>
          </p:nvPr>
        </p:nvSpPr>
        <p:spPr>
          <a:xfrm>
            <a:off x="1211485" y="182149"/>
            <a:ext cx="6074309" cy="605169"/>
          </a:xfrm>
        </p:spPr>
        <p:txBody>
          <a:bodyPr/>
          <a:lstStyle/>
          <a:p>
            <a:r>
              <a:rPr lang="en-US" u="sng" dirty="0"/>
              <a:t>PROPOSED WORK AND METHODOLOGY</a:t>
            </a:r>
            <a:endParaRPr lang="en-IN" u="sng" dirty="0"/>
          </a:p>
        </p:txBody>
      </p:sp>
    </p:spTree>
    <p:extLst>
      <p:ext uri="{BB962C8B-B14F-4D97-AF65-F5344CB8AC3E}">
        <p14:creationId xmlns:p14="http://schemas.microsoft.com/office/powerpoint/2010/main" val="1710296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42"/>
          <p:cNvSpPr txBox="1">
            <a:spLocks noGrp="1"/>
          </p:cNvSpPr>
          <p:nvPr>
            <p:ph type="ctrTitle"/>
          </p:nvPr>
        </p:nvSpPr>
        <p:spPr>
          <a:xfrm>
            <a:off x="2282899" y="310822"/>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u="sng" dirty="0"/>
              <a:t>NOVELITY OF THE PROJECT</a:t>
            </a:r>
            <a:endParaRPr u="sng" dirty="0"/>
          </a:p>
        </p:txBody>
      </p:sp>
      <p:sp>
        <p:nvSpPr>
          <p:cNvPr id="1177" name="Google Shape;1177;p42"/>
          <p:cNvSpPr/>
          <p:nvPr/>
        </p:nvSpPr>
        <p:spPr>
          <a:xfrm>
            <a:off x="4363847" y="4366353"/>
            <a:ext cx="415500" cy="415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2"/>
          <p:cNvSpPr/>
          <p:nvPr/>
        </p:nvSpPr>
        <p:spPr>
          <a:xfrm>
            <a:off x="3502579" y="1079413"/>
            <a:ext cx="5231227" cy="3743646"/>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67;p42">
            <a:extLst>
              <a:ext uri="{FF2B5EF4-FFF2-40B4-BE49-F238E27FC236}">
                <a16:creationId xmlns:a16="http://schemas.microsoft.com/office/drawing/2014/main" id="{ABD080B4-A1C9-48C0-985C-C6955314B57E}"/>
              </a:ext>
            </a:extLst>
          </p:cNvPr>
          <p:cNvSpPr txBox="1">
            <a:spLocks noGrp="1"/>
          </p:cNvSpPr>
          <p:nvPr/>
        </p:nvSpPr>
        <p:spPr>
          <a:xfrm>
            <a:off x="3774242" y="1147568"/>
            <a:ext cx="4631480" cy="378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0" indent="0">
              <a:buNone/>
            </a:pPr>
            <a:r>
              <a:rPr lang="en-IN" sz="1400" dirty="0">
                <a:solidFill>
                  <a:schemeClr val="bg2"/>
                </a:solidFill>
                <a:latin typeface="Arial Rounded MT Bold"/>
              </a:rPr>
              <a:t>Alongside performing the general tasks like any other personal assistant, IDA recognises its users through facial recognition system.</a:t>
            </a:r>
            <a:r>
              <a:rPr lang="en" sz="1400" dirty="0">
                <a:solidFill>
                  <a:schemeClr val="bg2"/>
                </a:solidFill>
                <a:latin typeface="Arial Rounded MT Bold"/>
              </a:rPr>
              <a:t> </a:t>
            </a:r>
            <a:r>
              <a:rPr lang="en-IN" sz="1400" dirty="0">
                <a:solidFill>
                  <a:schemeClr val="bg2"/>
                </a:solidFill>
                <a:latin typeface="Arial Rounded MT Bold"/>
              </a:rPr>
              <a:t>I</a:t>
            </a:r>
            <a:r>
              <a:rPr lang="en" sz="1400" dirty="0">
                <a:solidFill>
                  <a:schemeClr val="bg2"/>
                </a:solidFill>
                <a:latin typeface="Arial Rounded MT Bold"/>
              </a:rPr>
              <a:t>t gives personalized experience to the users. </a:t>
            </a:r>
            <a:r>
              <a:rPr lang="en-IN" sz="1400" dirty="0">
                <a:solidFill>
                  <a:schemeClr val="bg2"/>
                </a:solidFill>
                <a:latin typeface="Arial Rounded MT Bold"/>
              </a:rPr>
              <a:t>W</a:t>
            </a:r>
            <a:r>
              <a:rPr lang="en" sz="1400" dirty="0">
                <a:solidFill>
                  <a:schemeClr val="bg2"/>
                </a:solidFill>
                <a:latin typeface="Arial Rounded MT Bold"/>
              </a:rPr>
              <a:t>hen a single assistant is used among 2 or 3 people, </a:t>
            </a:r>
            <a:r>
              <a:rPr lang="en-US" sz="1400" dirty="0">
                <a:solidFill>
                  <a:schemeClr val="bg2"/>
                </a:solidFill>
                <a:latin typeface="Arial Rounded MT Bold"/>
              </a:rPr>
              <a:t>it creates different profiles and each user is recognized through facial recognition, </a:t>
            </a:r>
            <a:r>
              <a:rPr lang="en" sz="1400" dirty="0">
                <a:solidFill>
                  <a:schemeClr val="bg2"/>
                </a:solidFill>
                <a:latin typeface="Arial Rounded MT Bold"/>
              </a:rPr>
              <a:t>unlike the existing personal assistants. </a:t>
            </a:r>
            <a:r>
              <a:rPr lang="en-IN" sz="1400" dirty="0">
                <a:solidFill>
                  <a:schemeClr val="bg2"/>
                </a:solidFill>
                <a:latin typeface="Arial Rounded MT Bold"/>
              </a:rPr>
              <a:t>Each user is specifically reminded of the scheduled activities,     Which makes it unique and a step ahead assistant. Therefore , in being able to give a broader and personalised experience lies it's novelty.</a:t>
            </a:r>
            <a:endParaRPr lang="en-US" dirty="0">
              <a:solidFill>
                <a:schemeClr val="bg2"/>
              </a:solidFill>
            </a:endParaRPr>
          </a:p>
        </p:txBody>
      </p:sp>
      <p:pic>
        <p:nvPicPr>
          <p:cNvPr id="7" name="Picture 7" descr="Calendar&#10;&#10;Description automatically generated">
            <a:extLst>
              <a:ext uri="{FF2B5EF4-FFF2-40B4-BE49-F238E27FC236}">
                <a16:creationId xmlns:a16="http://schemas.microsoft.com/office/drawing/2014/main" id="{9D48ABCA-E52B-44E6-858D-6FB8D7710FF2}"/>
              </a:ext>
            </a:extLst>
          </p:cNvPr>
          <p:cNvPicPr>
            <a:picLocks noChangeAspect="1"/>
          </p:cNvPicPr>
          <p:nvPr/>
        </p:nvPicPr>
        <p:blipFill>
          <a:blip r:embed="rId3"/>
          <a:stretch>
            <a:fillRect/>
          </a:stretch>
        </p:blipFill>
        <p:spPr>
          <a:xfrm rot="16200000">
            <a:off x="447957" y="1631365"/>
            <a:ext cx="3751728" cy="263716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44"/>
          <p:cNvSpPr/>
          <p:nvPr/>
        </p:nvSpPr>
        <p:spPr>
          <a:xfrm>
            <a:off x="403542" y="1550985"/>
            <a:ext cx="8103903" cy="2629463"/>
          </a:xfrm>
          <a:prstGeom prst="roundRect">
            <a:avLst>
              <a:gd name="adj" fmla="val 1666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4"/>
          <p:cNvSpPr/>
          <p:nvPr/>
        </p:nvSpPr>
        <p:spPr>
          <a:xfrm>
            <a:off x="246988" y="1162153"/>
            <a:ext cx="8525764" cy="3288404"/>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DFB823D6-BCE4-4424-AC91-CAFBF9F6B0F2}"/>
              </a:ext>
            </a:extLst>
          </p:cNvPr>
          <p:cNvSpPr>
            <a:spLocks noGrp="1"/>
          </p:cNvSpPr>
          <p:nvPr>
            <p:ph type="body" idx="1"/>
          </p:nvPr>
        </p:nvSpPr>
        <p:spPr>
          <a:xfrm>
            <a:off x="364797" y="1551346"/>
            <a:ext cx="8181392" cy="1821916"/>
          </a:xfrm>
        </p:spPr>
        <p:txBody>
          <a:bodyPr/>
          <a:lstStyle/>
          <a:p>
            <a:pPr marL="114300" indent="0">
              <a:buNone/>
            </a:pPr>
            <a:r>
              <a:rPr lang="en-US" sz="1600" dirty="0"/>
              <a:t>IDA can be used anywhere, anytime just like any other personal assistant. Along with performing a few general tasks like making call , sending message, playing music  providing  an unforgettable  personalized  experience. If there are more than one users , IDA can  segregate different user's data and private space . After securely recognizing the user , it will provide them with their daily reminders and personalized applications and services .This implicates that every user will have their own database that cannot be revealed to any other user. </a:t>
            </a:r>
            <a:r>
              <a:rPr lang="en" sz="1600" dirty="0"/>
              <a:t> It can launch apps like </a:t>
            </a:r>
            <a:r>
              <a:rPr lang="en" sz="1600" dirty="0" err="1"/>
              <a:t>youtube</a:t>
            </a:r>
            <a:r>
              <a:rPr lang="en" sz="1600" dirty="0"/>
              <a:t>, google with just a voice command. It can create voice memos and send emails.  It can perform general tasks like wikepedia search, weather report. </a:t>
            </a:r>
            <a:r>
              <a:rPr lang="en-IN" sz="1600" dirty="0"/>
              <a:t>T</a:t>
            </a:r>
            <a:r>
              <a:rPr lang="en" sz="1600" dirty="0"/>
              <a:t>hough these features already exists, the implementation and design are different.</a:t>
            </a:r>
            <a:endParaRPr lang="en" dirty="0"/>
          </a:p>
          <a:p>
            <a:pPr marL="114300" indent="0">
              <a:buNone/>
            </a:pPr>
            <a:endParaRPr lang="en" sz="1600" dirty="0"/>
          </a:p>
          <a:p>
            <a:pPr marL="114300" indent="0">
              <a:buNone/>
            </a:pPr>
            <a:endParaRPr lang="en-US" dirty="0"/>
          </a:p>
        </p:txBody>
      </p:sp>
      <p:sp>
        <p:nvSpPr>
          <p:cNvPr id="1242" name="Google Shape;1242;p44"/>
          <p:cNvSpPr txBox="1">
            <a:spLocks noGrp="1"/>
          </p:cNvSpPr>
          <p:nvPr>
            <p:ph type="ctrTitle"/>
          </p:nvPr>
        </p:nvSpPr>
        <p:spPr>
          <a:xfrm>
            <a:off x="2517626" y="174229"/>
            <a:ext cx="6230111" cy="853440"/>
          </a:xfrm>
        </p:spPr>
        <p:txBody>
          <a:bodyPr spcFirstLastPara="1" wrap="square" lIns="91425" tIns="91425" rIns="91425" bIns="91425" anchor="b" anchorCtr="0">
            <a:noAutofit/>
          </a:bodyPr>
          <a:lstStyle/>
          <a:p>
            <a:pPr lvl="0"/>
            <a:r>
              <a:rPr lang="en-US" u="sng" dirty="0"/>
              <a:t>REAL TIME USAGE</a:t>
            </a:r>
            <a:endParaRPr lang="en-IN" u="sng"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DA9D904-2CB3-49BC-86C8-9DC6F10A5D4E}"/>
              </a:ext>
            </a:extLst>
          </p:cNvPr>
          <p:cNvSpPr>
            <a:spLocks noGrp="1"/>
          </p:cNvSpPr>
          <p:nvPr>
            <p:ph type="body" idx="1"/>
          </p:nvPr>
        </p:nvSpPr>
        <p:spPr>
          <a:xfrm>
            <a:off x="546949" y="895437"/>
            <a:ext cx="3908700" cy="3786900"/>
          </a:xfrm>
        </p:spPr>
        <p:txBody>
          <a:bodyPr/>
          <a:lstStyle/>
          <a:p>
            <a:pPr marL="165100" indent="0">
              <a:buNone/>
            </a:pPr>
            <a:r>
              <a:rPr lang="en-GB" sz="1800" dirty="0"/>
              <a:t>Basic System Configuration :</a:t>
            </a:r>
          </a:p>
          <a:p>
            <a:pPr marL="165100" indent="0">
              <a:buNone/>
            </a:pPr>
            <a:endParaRPr lang="en-GB" dirty="0"/>
          </a:p>
        </p:txBody>
      </p:sp>
      <p:sp>
        <p:nvSpPr>
          <p:cNvPr id="9" name="Title 8">
            <a:extLst>
              <a:ext uri="{FF2B5EF4-FFF2-40B4-BE49-F238E27FC236}">
                <a16:creationId xmlns:a16="http://schemas.microsoft.com/office/drawing/2014/main" id="{D66F2A1F-61F1-4DA7-98B6-BB965795E4D1}"/>
              </a:ext>
            </a:extLst>
          </p:cNvPr>
          <p:cNvSpPr>
            <a:spLocks noGrp="1"/>
          </p:cNvSpPr>
          <p:nvPr>
            <p:ph type="ctrTitle" idx="4294967295"/>
          </p:nvPr>
        </p:nvSpPr>
        <p:spPr>
          <a:xfrm>
            <a:off x="1265518" y="192648"/>
            <a:ext cx="7197725" cy="577850"/>
          </a:xfrm>
        </p:spPr>
        <p:txBody>
          <a:bodyPr/>
          <a:lstStyle/>
          <a:p>
            <a:r>
              <a:rPr lang="en-GB" u="sng" dirty="0"/>
              <a:t>HARDWARE AND SOFTWARE  REQUIREMENTS</a:t>
            </a:r>
          </a:p>
        </p:txBody>
      </p:sp>
      <p:graphicFrame>
        <p:nvGraphicFramePr>
          <p:cNvPr id="13" name="Table 13">
            <a:extLst>
              <a:ext uri="{FF2B5EF4-FFF2-40B4-BE49-F238E27FC236}">
                <a16:creationId xmlns:a16="http://schemas.microsoft.com/office/drawing/2014/main" id="{DEA23566-A476-4E69-967F-3367A35BC2A9}"/>
              </a:ext>
            </a:extLst>
          </p:cNvPr>
          <p:cNvGraphicFramePr>
            <a:graphicFrameLocks noGrp="1"/>
          </p:cNvGraphicFramePr>
          <p:nvPr>
            <p:extLst>
              <p:ext uri="{D42A27DB-BD31-4B8C-83A1-F6EECF244321}">
                <p14:modId xmlns:p14="http://schemas.microsoft.com/office/powerpoint/2010/main" val="3165486040"/>
              </p:ext>
            </p:extLst>
          </p:nvPr>
        </p:nvGraphicFramePr>
        <p:xfrm>
          <a:off x="840441" y="1680882"/>
          <a:ext cx="6961419" cy="3221916"/>
        </p:xfrm>
        <a:graphic>
          <a:graphicData uri="http://schemas.openxmlformats.org/drawingml/2006/table">
            <a:tbl>
              <a:tblPr firstRow="1" bandRow="1">
                <a:tableStyleId>{5AB33825-EEB6-4973-A9FD-48BF41D86783}</a:tableStyleId>
              </a:tblPr>
              <a:tblGrid>
                <a:gridCol w="2320473">
                  <a:extLst>
                    <a:ext uri="{9D8B030D-6E8A-4147-A177-3AD203B41FA5}">
                      <a16:colId xmlns:a16="http://schemas.microsoft.com/office/drawing/2014/main" val="3506159111"/>
                    </a:ext>
                  </a:extLst>
                </a:gridCol>
                <a:gridCol w="2320473">
                  <a:extLst>
                    <a:ext uri="{9D8B030D-6E8A-4147-A177-3AD203B41FA5}">
                      <a16:colId xmlns:a16="http://schemas.microsoft.com/office/drawing/2014/main" val="1051977968"/>
                    </a:ext>
                  </a:extLst>
                </a:gridCol>
                <a:gridCol w="2320473">
                  <a:extLst>
                    <a:ext uri="{9D8B030D-6E8A-4147-A177-3AD203B41FA5}">
                      <a16:colId xmlns:a16="http://schemas.microsoft.com/office/drawing/2014/main" val="1165675826"/>
                    </a:ext>
                  </a:extLst>
                </a:gridCol>
              </a:tblGrid>
              <a:tr h="493059">
                <a:tc>
                  <a:txBody>
                    <a:bodyPr/>
                    <a:lstStyle/>
                    <a:p>
                      <a:r>
                        <a:rPr lang="en-GB" b="0" dirty="0">
                          <a:solidFill>
                            <a:schemeClr val="tx2">
                              <a:lumMod val="50000"/>
                              <a:lumOff val="50000"/>
                            </a:schemeClr>
                          </a:solidFill>
                        </a:rPr>
                        <a:t>COMPONENT</a:t>
                      </a:r>
                    </a:p>
                  </a:txBody>
                  <a:tcPr/>
                </a:tc>
                <a:tc>
                  <a:txBody>
                    <a:bodyPr/>
                    <a:lstStyle/>
                    <a:p>
                      <a:r>
                        <a:rPr lang="en-GB" b="0" dirty="0">
                          <a:solidFill>
                            <a:schemeClr val="tx2">
                              <a:lumMod val="50000"/>
                              <a:lumOff val="50000"/>
                            </a:schemeClr>
                          </a:solidFill>
                        </a:rPr>
                        <a:t>MINIMUM</a:t>
                      </a:r>
                    </a:p>
                  </a:txBody>
                  <a:tcPr/>
                </a:tc>
                <a:tc>
                  <a:txBody>
                    <a:bodyPr/>
                    <a:lstStyle/>
                    <a:p>
                      <a:r>
                        <a:rPr lang="en-GB" b="0" dirty="0">
                          <a:solidFill>
                            <a:schemeClr val="tx2">
                              <a:lumMod val="50000"/>
                              <a:lumOff val="50000"/>
                            </a:schemeClr>
                          </a:solidFill>
                        </a:rPr>
                        <a:t>RECOMMENDED</a:t>
                      </a:r>
                    </a:p>
                  </a:txBody>
                  <a:tcPr/>
                </a:tc>
                <a:extLst>
                  <a:ext uri="{0D108BD9-81ED-4DB2-BD59-A6C34878D82A}">
                    <a16:rowId xmlns:a16="http://schemas.microsoft.com/office/drawing/2014/main" val="100505556"/>
                  </a:ext>
                </a:extLst>
              </a:tr>
              <a:tr h="493059">
                <a:tc>
                  <a:txBody>
                    <a:bodyPr/>
                    <a:lstStyle/>
                    <a:p>
                      <a:r>
                        <a:rPr lang="en-GB" b="0" dirty="0">
                          <a:solidFill>
                            <a:schemeClr val="tx2">
                              <a:lumMod val="50000"/>
                              <a:lumOff val="50000"/>
                            </a:schemeClr>
                          </a:solidFill>
                        </a:rPr>
                        <a:t>PROCESSOR</a:t>
                      </a:r>
                    </a:p>
                  </a:txBody>
                  <a:tcPr/>
                </a:tc>
                <a:tc>
                  <a:txBody>
                    <a:bodyPr/>
                    <a:lstStyle/>
                    <a:p>
                      <a:r>
                        <a:rPr lang="en-GB" b="0" dirty="0">
                          <a:solidFill>
                            <a:schemeClr val="tx2">
                              <a:lumMod val="50000"/>
                              <a:lumOff val="50000"/>
                            </a:schemeClr>
                          </a:solidFill>
                        </a:rPr>
                        <a:t>1.8 </a:t>
                      </a:r>
                      <a:r>
                        <a:rPr lang="en-GB" b="0" dirty="0" err="1">
                          <a:solidFill>
                            <a:schemeClr val="tx2">
                              <a:lumMod val="50000"/>
                              <a:lumOff val="50000"/>
                            </a:schemeClr>
                          </a:solidFill>
                        </a:rPr>
                        <a:t>Ghz</a:t>
                      </a:r>
                      <a:r>
                        <a:rPr lang="en-GB" b="0" dirty="0">
                          <a:solidFill>
                            <a:schemeClr val="tx2">
                              <a:lumMod val="50000"/>
                              <a:lumOff val="50000"/>
                            </a:schemeClr>
                          </a:solidFill>
                        </a:rPr>
                        <a:t> Dual Core Intel Pentium/AMD Athlon 64 X2</a:t>
                      </a:r>
                    </a:p>
                  </a:txBody>
                  <a:tcPr/>
                </a:tc>
                <a:tc>
                  <a:txBody>
                    <a:bodyPr/>
                    <a:lstStyle/>
                    <a:p>
                      <a:pPr lvl="0" algn="l">
                        <a:lnSpc>
                          <a:spcPct val="100000"/>
                        </a:lnSpc>
                        <a:spcBef>
                          <a:spcPts val="0"/>
                        </a:spcBef>
                        <a:spcAft>
                          <a:spcPts val="0"/>
                        </a:spcAft>
                        <a:buNone/>
                      </a:pPr>
                      <a:r>
                        <a:rPr lang="en-GB" sz="1400" b="0" i="0" u="none" strike="noStrike" noProof="0" dirty="0">
                          <a:solidFill>
                            <a:schemeClr val="tx2">
                              <a:lumMod val="50000"/>
                              <a:lumOff val="50000"/>
                            </a:schemeClr>
                          </a:solidFill>
                          <a:latin typeface="Arial"/>
                        </a:rPr>
                        <a:t>2.1 GHz Intel Core i3-5010U  5th Generation</a:t>
                      </a:r>
                    </a:p>
                    <a:p>
                      <a:pPr lvl="0">
                        <a:buNone/>
                      </a:pPr>
                      <a:endParaRPr lang="en-GB" b="0" dirty="0">
                        <a:solidFill>
                          <a:schemeClr val="tx2">
                            <a:lumMod val="50000"/>
                            <a:lumOff val="50000"/>
                          </a:schemeClr>
                        </a:solidFill>
                      </a:endParaRPr>
                    </a:p>
                  </a:txBody>
                  <a:tcPr/>
                </a:tc>
                <a:extLst>
                  <a:ext uri="{0D108BD9-81ED-4DB2-BD59-A6C34878D82A}">
                    <a16:rowId xmlns:a16="http://schemas.microsoft.com/office/drawing/2014/main" val="2576157868"/>
                  </a:ext>
                </a:extLst>
              </a:tr>
              <a:tr h="493059">
                <a:tc>
                  <a:txBody>
                    <a:bodyPr/>
                    <a:lstStyle/>
                    <a:p>
                      <a:r>
                        <a:rPr lang="en-GB" b="0" dirty="0">
                          <a:solidFill>
                            <a:schemeClr val="tx2">
                              <a:lumMod val="50000"/>
                              <a:lumOff val="50000"/>
                            </a:schemeClr>
                          </a:solidFill>
                        </a:rPr>
                        <a:t>RAM</a:t>
                      </a:r>
                    </a:p>
                  </a:txBody>
                  <a:tcPr/>
                </a:tc>
                <a:tc>
                  <a:txBody>
                    <a:bodyPr/>
                    <a:lstStyle/>
                    <a:p>
                      <a:r>
                        <a:rPr lang="en-GB" b="0" dirty="0">
                          <a:solidFill>
                            <a:schemeClr val="tx2">
                              <a:lumMod val="50000"/>
                              <a:lumOff val="50000"/>
                            </a:schemeClr>
                          </a:solidFill>
                        </a:rPr>
                        <a:t>2GB</a:t>
                      </a:r>
                    </a:p>
                  </a:txBody>
                  <a:tcPr/>
                </a:tc>
                <a:tc>
                  <a:txBody>
                    <a:bodyPr/>
                    <a:lstStyle/>
                    <a:p>
                      <a:pPr lvl="0" algn="l">
                        <a:lnSpc>
                          <a:spcPct val="100000"/>
                        </a:lnSpc>
                        <a:spcBef>
                          <a:spcPts val="0"/>
                        </a:spcBef>
                        <a:spcAft>
                          <a:spcPts val="0"/>
                        </a:spcAft>
                        <a:buNone/>
                      </a:pPr>
                      <a:r>
                        <a:rPr lang="en-GB" sz="1400" b="0" i="0" u="none" strike="noStrike" noProof="0" dirty="0">
                          <a:solidFill>
                            <a:schemeClr val="tx2">
                              <a:lumMod val="50000"/>
                              <a:lumOff val="50000"/>
                            </a:schemeClr>
                          </a:solidFill>
                          <a:latin typeface="Arial"/>
                        </a:rPr>
                        <a:t>8 GB </a:t>
                      </a:r>
                    </a:p>
                    <a:p>
                      <a:pPr lvl="0">
                        <a:buNone/>
                      </a:pPr>
                      <a:endParaRPr lang="en-GB" b="0" dirty="0">
                        <a:solidFill>
                          <a:schemeClr val="tx2">
                            <a:lumMod val="50000"/>
                            <a:lumOff val="50000"/>
                          </a:schemeClr>
                        </a:solidFill>
                      </a:endParaRPr>
                    </a:p>
                  </a:txBody>
                  <a:tcPr/>
                </a:tc>
                <a:extLst>
                  <a:ext uri="{0D108BD9-81ED-4DB2-BD59-A6C34878D82A}">
                    <a16:rowId xmlns:a16="http://schemas.microsoft.com/office/drawing/2014/main" val="117523700"/>
                  </a:ext>
                </a:extLst>
              </a:tr>
              <a:tr h="493059">
                <a:tc>
                  <a:txBody>
                    <a:bodyPr/>
                    <a:lstStyle/>
                    <a:p>
                      <a:r>
                        <a:rPr lang="en-GB" b="0" dirty="0">
                          <a:solidFill>
                            <a:schemeClr val="tx2">
                              <a:lumMod val="50000"/>
                              <a:lumOff val="50000"/>
                            </a:schemeClr>
                          </a:solidFill>
                        </a:rPr>
                        <a:t>CAMERA</a:t>
                      </a:r>
                    </a:p>
                  </a:txBody>
                  <a:tcPr/>
                </a:tc>
                <a:tc>
                  <a:txBody>
                    <a:bodyPr/>
                    <a:lstStyle/>
                    <a:p>
                      <a:r>
                        <a:rPr lang="en-GB" b="0" dirty="0">
                          <a:solidFill>
                            <a:schemeClr val="tx2">
                              <a:lumMod val="50000"/>
                              <a:lumOff val="50000"/>
                            </a:schemeClr>
                          </a:solidFill>
                        </a:rPr>
                        <a:t>8 Mega-Pixel</a:t>
                      </a:r>
                    </a:p>
                  </a:txBody>
                  <a:tcPr/>
                </a:tc>
                <a:tc>
                  <a:txBody>
                    <a:bodyPr/>
                    <a:lstStyle/>
                    <a:p>
                      <a:r>
                        <a:rPr lang="en-GB" b="0" dirty="0">
                          <a:solidFill>
                            <a:schemeClr val="tx2">
                              <a:lumMod val="50000"/>
                              <a:lumOff val="50000"/>
                            </a:schemeClr>
                          </a:solidFill>
                        </a:rPr>
                        <a:t>16 Mega –Pixel DSLR</a:t>
                      </a:r>
                    </a:p>
                  </a:txBody>
                  <a:tcPr/>
                </a:tc>
                <a:extLst>
                  <a:ext uri="{0D108BD9-81ED-4DB2-BD59-A6C34878D82A}">
                    <a16:rowId xmlns:a16="http://schemas.microsoft.com/office/drawing/2014/main" val="521574871"/>
                  </a:ext>
                </a:extLst>
              </a:tr>
              <a:tr h="493059">
                <a:tc>
                  <a:txBody>
                    <a:bodyPr/>
                    <a:lstStyle/>
                    <a:p>
                      <a:r>
                        <a:rPr lang="en-GB" b="0" dirty="0">
                          <a:solidFill>
                            <a:schemeClr val="tx2">
                              <a:lumMod val="50000"/>
                              <a:lumOff val="50000"/>
                            </a:schemeClr>
                          </a:solidFill>
                        </a:rPr>
                        <a:t>DISK</a:t>
                      </a:r>
                    </a:p>
                  </a:txBody>
                  <a:tcPr/>
                </a:tc>
                <a:tc>
                  <a:txBody>
                    <a:bodyPr/>
                    <a:lstStyle/>
                    <a:p>
                      <a:r>
                        <a:rPr lang="en-GB" b="0" dirty="0">
                          <a:solidFill>
                            <a:schemeClr val="tx2">
                              <a:lumMod val="50000"/>
                              <a:lumOff val="50000"/>
                            </a:schemeClr>
                          </a:solidFill>
                        </a:rPr>
                        <a:t>128 GB</a:t>
                      </a:r>
                    </a:p>
                  </a:txBody>
                  <a:tcPr/>
                </a:tc>
                <a:tc>
                  <a:txBody>
                    <a:bodyPr/>
                    <a:lstStyle/>
                    <a:p>
                      <a:r>
                        <a:rPr lang="en-GB" b="0" dirty="0">
                          <a:solidFill>
                            <a:schemeClr val="tx2">
                              <a:lumMod val="50000"/>
                              <a:lumOff val="50000"/>
                            </a:schemeClr>
                          </a:solidFill>
                        </a:rPr>
                        <a:t>512 GB</a:t>
                      </a:r>
                    </a:p>
                  </a:txBody>
                  <a:tcPr/>
                </a:tc>
                <a:extLst>
                  <a:ext uri="{0D108BD9-81ED-4DB2-BD59-A6C34878D82A}">
                    <a16:rowId xmlns:a16="http://schemas.microsoft.com/office/drawing/2014/main" val="3074412251"/>
                  </a:ext>
                </a:extLst>
              </a:tr>
              <a:tr h="493059">
                <a:tc>
                  <a:txBody>
                    <a:bodyPr/>
                    <a:lstStyle/>
                    <a:p>
                      <a:r>
                        <a:rPr lang="en-GB" b="0" dirty="0">
                          <a:solidFill>
                            <a:schemeClr val="tx2">
                              <a:lumMod val="50000"/>
                              <a:lumOff val="50000"/>
                            </a:schemeClr>
                          </a:solidFill>
                        </a:rPr>
                        <a:t>NETWORK</a:t>
                      </a:r>
                    </a:p>
                  </a:txBody>
                  <a:tcPr/>
                </a:tc>
                <a:tc>
                  <a:txBody>
                    <a:bodyPr/>
                    <a:lstStyle/>
                    <a:p>
                      <a:r>
                        <a:rPr lang="en-GB" b="0" dirty="0">
                          <a:solidFill>
                            <a:schemeClr val="tx2">
                              <a:lumMod val="50000"/>
                              <a:lumOff val="50000"/>
                            </a:schemeClr>
                          </a:solidFill>
                        </a:rPr>
                        <a:t>1MB/s plan</a:t>
                      </a:r>
                    </a:p>
                  </a:txBody>
                  <a:tcPr/>
                </a:tc>
                <a:tc>
                  <a:txBody>
                    <a:bodyPr/>
                    <a:lstStyle/>
                    <a:p>
                      <a:r>
                        <a:rPr lang="en-GB" b="0" dirty="0">
                          <a:solidFill>
                            <a:schemeClr val="tx2">
                              <a:lumMod val="50000"/>
                              <a:lumOff val="50000"/>
                            </a:schemeClr>
                          </a:solidFill>
                        </a:rPr>
                        <a:t>3MB/s</a:t>
                      </a:r>
                    </a:p>
                  </a:txBody>
                  <a:tcPr/>
                </a:tc>
                <a:extLst>
                  <a:ext uri="{0D108BD9-81ED-4DB2-BD59-A6C34878D82A}">
                    <a16:rowId xmlns:a16="http://schemas.microsoft.com/office/drawing/2014/main" val="3427791208"/>
                  </a:ext>
                </a:extLst>
              </a:tr>
            </a:tbl>
          </a:graphicData>
        </a:graphic>
      </p:graphicFrame>
    </p:spTree>
    <p:extLst>
      <p:ext uri="{BB962C8B-B14F-4D97-AF65-F5344CB8AC3E}">
        <p14:creationId xmlns:p14="http://schemas.microsoft.com/office/powerpoint/2010/main" val="33924887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0EEB74D-E023-47F8-B8B7-BC07AE126803}"/>
              </a:ext>
            </a:extLst>
          </p:cNvPr>
          <p:cNvSpPr>
            <a:spLocks noGrp="1"/>
          </p:cNvSpPr>
          <p:nvPr>
            <p:ph type="ctrTitle" idx="4294967295"/>
          </p:nvPr>
        </p:nvSpPr>
        <p:spPr>
          <a:xfrm>
            <a:off x="2185147" y="175840"/>
            <a:ext cx="7576857" cy="577850"/>
          </a:xfrm>
        </p:spPr>
        <p:txBody>
          <a:bodyPr/>
          <a:lstStyle/>
          <a:p>
            <a:r>
              <a:rPr lang="en-GB" sz="2400" b="1" u="sng" dirty="0"/>
              <a:t>PACKAGES REQUIREMENT</a:t>
            </a:r>
          </a:p>
        </p:txBody>
      </p:sp>
      <p:pic>
        <p:nvPicPr>
          <p:cNvPr id="17" name="Picture 17" descr="Logo, company name&#10;&#10;Description automatically generated">
            <a:extLst>
              <a:ext uri="{FF2B5EF4-FFF2-40B4-BE49-F238E27FC236}">
                <a16:creationId xmlns:a16="http://schemas.microsoft.com/office/drawing/2014/main" id="{E9550FA0-38DA-4BE1-BF7A-EDD565DB4C3E}"/>
              </a:ext>
            </a:extLst>
          </p:cNvPr>
          <p:cNvPicPr>
            <a:picLocks noChangeAspect="1"/>
          </p:cNvPicPr>
          <p:nvPr/>
        </p:nvPicPr>
        <p:blipFill>
          <a:blip r:embed="rId2"/>
          <a:stretch>
            <a:fillRect/>
          </a:stretch>
        </p:blipFill>
        <p:spPr>
          <a:xfrm>
            <a:off x="238687" y="783011"/>
            <a:ext cx="1674159" cy="997324"/>
          </a:xfrm>
          <a:prstGeom prst="rect">
            <a:avLst/>
          </a:prstGeom>
          <a:ln>
            <a:noFill/>
          </a:ln>
          <a:effectLst>
            <a:softEdge rad="112500"/>
          </a:effectLst>
        </p:spPr>
      </p:pic>
      <p:pic>
        <p:nvPicPr>
          <p:cNvPr id="18" name="Picture 18">
            <a:extLst>
              <a:ext uri="{FF2B5EF4-FFF2-40B4-BE49-F238E27FC236}">
                <a16:creationId xmlns:a16="http://schemas.microsoft.com/office/drawing/2014/main" id="{8D291F6C-AC01-46A5-8705-C44D069F84C6}"/>
              </a:ext>
            </a:extLst>
          </p:cNvPr>
          <p:cNvPicPr>
            <a:picLocks noChangeAspect="1"/>
          </p:cNvPicPr>
          <p:nvPr/>
        </p:nvPicPr>
        <p:blipFill>
          <a:blip r:embed="rId3"/>
          <a:stretch>
            <a:fillRect/>
          </a:stretch>
        </p:blipFill>
        <p:spPr>
          <a:xfrm>
            <a:off x="-560" y="1968874"/>
            <a:ext cx="2253503" cy="903195"/>
          </a:xfrm>
          <a:prstGeom prst="rect">
            <a:avLst/>
          </a:prstGeom>
          <a:ln>
            <a:noFill/>
          </a:ln>
          <a:effectLst>
            <a:softEdge rad="112500"/>
          </a:effectLst>
        </p:spPr>
      </p:pic>
      <p:pic>
        <p:nvPicPr>
          <p:cNvPr id="19" name="Picture 19" descr="Graphical user interface, text&#10;&#10;Description automatically generated">
            <a:extLst>
              <a:ext uri="{FF2B5EF4-FFF2-40B4-BE49-F238E27FC236}">
                <a16:creationId xmlns:a16="http://schemas.microsoft.com/office/drawing/2014/main" id="{4879400D-8227-4EFC-AFEF-C9BFD1D5D7CB}"/>
              </a:ext>
            </a:extLst>
          </p:cNvPr>
          <p:cNvPicPr>
            <a:picLocks noChangeAspect="1"/>
          </p:cNvPicPr>
          <p:nvPr/>
        </p:nvPicPr>
        <p:blipFill>
          <a:blip r:embed="rId4"/>
          <a:stretch>
            <a:fillRect/>
          </a:stretch>
        </p:blipFill>
        <p:spPr>
          <a:xfrm>
            <a:off x="2401981" y="1966040"/>
            <a:ext cx="2104465" cy="1110569"/>
          </a:xfrm>
          <a:prstGeom prst="rect">
            <a:avLst/>
          </a:prstGeom>
          <a:ln>
            <a:noFill/>
          </a:ln>
          <a:effectLst>
            <a:softEdge rad="112500"/>
          </a:effectLst>
        </p:spPr>
      </p:pic>
      <p:pic>
        <p:nvPicPr>
          <p:cNvPr id="20" name="Picture 20" descr="Icon&#10;&#10;Description automatically generated">
            <a:extLst>
              <a:ext uri="{FF2B5EF4-FFF2-40B4-BE49-F238E27FC236}">
                <a16:creationId xmlns:a16="http://schemas.microsoft.com/office/drawing/2014/main" id="{626D1C9F-A6B8-4E78-80C5-BAF4E5E63382}"/>
              </a:ext>
            </a:extLst>
          </p:cNvPr>
          <p:cNvPicPr>
            <a:picLocks noChangeAspect="1"/>
          </p:cNvPicPr>
          <p:nvPr/>
        </p:nvPicPr>
        <p:blipFill>
          <a:blip r:embed="rId5"/>
          <a:stretch>
            <a:fillRect/>
          </a:stretch>
        </p:blipFill>
        <p:spPr>
          <a:xfrm>
            <a:off x="6887977" y="721657"/>
            <a:ext cx="2259666" cy="1086412"/>
          </a:xfrm>
          <a:prstGeom prst="rect">
            <a:avLst/>
          </a:prstGeom>
          <a:ln>
            <a:noFill/>
          </a:ln>
          <a:effectLst>
            <a:softEdge rad="112500"/>
          </a:effectLst>
        </p:spPr>
      </p:pic>
      <p:pic>
        <p:nvPicPr>
          <p:cNvPr id="21" name="Picture 21" descr="Graphical user interface, text, application&#10;&#10;Description automatically generated">
            <a:extLst>
              <a:ext uri="{FF2B5EF4-FFF2-40B4-BE49-F238E27FC236}">
                <a16:creationId xmlns:a16="http://schemas.microsoft.com/office/drawing/2014/main" id="{515E67FA-B437-4015-B6CB-F586B2A61DDF}"/>
              </a:ext>
            </a:extLst>
          </p:cNvPr>
          <p:cNvPicPr>
            <a:picLocks noChangeAspect="1"/>
          </p:cNvPicPr>
          <p:nvPr/>
        </p:nvPicPr>
        <p:blipFill>
          <a:blip r:embed="rId6"/>
          <a:stretch>
            <a:fillRect/>
          </a:stretch>
        </p:blipFill>
        <p:spPr>
          <a:xfrm>
            <a:off x="4696386" y="1965375"/>
            <a:ext cx="2037230" cy="767317"/>
          </a:xfrm>
          <a:prstGeom prst="rect">
            <a:avLst/>
          </a:prstGeom>
          <a:ln>
            <a:noFill/>
          </a:ln>
          <a:effectLst>
            <a:softEdge rad="112500"/>
          </a:effectLst>
        </p:spPr>
      </p:pic>
      <p:pic>
        <p:nvPicPr>
          <p:cNvPr id="22" name="Picture 22" descr="A picture containing icon&#10;&#10;Description automatically generated">
            <a:extLst>
              <a:ext uri="{FF2B5EF4-FFF2-40B4-BE49-F238E27FC236}">
                <a16:creationId xmlns:a16="http://schemas.microsoft.com/office/drawing/2014/main" id="{B14DDF65-C140-4501-9DC5-105850527DB3}"/>
              </a:ext>
            </a:extLst>
          </p:cNvPr>
          <p:cNvPicPr>
            <a:picLocks noChangeAspect="1"/>
          </p:cNvPicPr>
          <p:nvPr/>
        </p:nvPicPr>
        <p:blipFill>
          <a:blip r:embed="rId7"/>
          <a:stretch>
            <a:fillRect/>
          </a:stretch>
        </p:blipFill>
        <p:spPr>
          <a:xfrm>
            <a:off x="4822452" y="732836"/>
            <a:ext cx="1659032" cy="971609"/>
          </a:xfrm>
          <a:prstGeom prst="rect">
            <a:avLst/>
          </a:prstGeom>
          <a:ln>
            <a:noFill/>
          </a:ln>
          <a:effectLst>
            <a:softEdge rad="112500"/>
          </a:effectLst>
        </p:spPr>
      </p:pic>
      <p:pic>
        <p:nvPicPr>
          <p:cNvPr id="23" name="Picture 23" descr="A picture containing text, clipart&#10;&#10;Description automatically generated">
            <a:extLst>
              <a:ext uri="{FF2B5EF4-FFF2-40B4-BE49-F238E27FC236}">
                <a16:creationId xmlns:a16="http://schemas.microsoft.com/office/drawing/2014/main" id="{D0FABD39-CAD6-4E01-A9BC-A9E654E85F8B}"/>
              </a:ext>
            </a:extLst>
          </p:cNvPr>
          <p:cNvPicPr>
            <a:picLocks noChangeAspect="1"/>
          </p:cNvPicPr>
          <p:nvPr/>
        </p:nvPicPr>
        <p:blipFill>
          <a:blip r:embed="rId8"/>
          <a:stretch>
            <a:fillRect/>
          </a:stretch>
        </p:blipFill>
        <p:spPr>
          <a:xfrm>
            <a:off x="6889937" y="2022722"/>
            <a:ext cx="2289362" cy="661029"/>
          </a:xfrm>
          <a:prstGeom prst="rect">
            <a:avLst/>
          </a:prstGeom>
          <a:ln>
            <a:noFill/>
          </a:ln>
          <a:effectLst>
            <a:softEdge rad="112500"/>
          </a:effectLst>
        </p:spPr>
      </p:pic>
      <p:pic>
        <p:nvPicPr>
          <p:cNvPr id="24" name="Picture 24" descr="A picture containing text&#10;&#10;Description automatically generated">
            <a:extLst>
              <a:ext uri="{FF2B5EF4-FFF2-40B4-BE49-F238E27FC236}">
                <a16:creationId xmlns:a16="http://schemas.microsoft.com/office/drawing/2014/main" id="{D62A9869-9DC1-49C8-80B7-8C6D887AD20C}"/>
              </a:ext>
            </a:extLst>
          </p:cNvPr>
          <p:cNvPicPr>
            <a:picLocks noChangeAspect="1"/>
          </p:cNvPicPr>
          <p:nvPr/>
        </p:nvPicPr>
        <p:blipFill rotWithShape="1">
          <a:blip r:embed="rId9"/>
          <a:srcRect l="18367" t="23944" r="12571" b="14085"/>
          <a:stretch/>
        </p:blipFill>
        <p:spPr>
          <a:xfrm>
            <a:off x="2559985" y="781330"/>
            <a:ext cx="1790674" cy="972113"/>
          </a:xfrm>
          <a:prstGeom prst="rect">
            <a:avLst/>
          </a:prstGeom>
          <a:ln>
            <a:noFill/>
          </a:ln>
          <a:effectLst>
            <a:softEdge rad="112500"/>
          </a:effectLst>
        </p:spPr>
      </p:pic>
      <p:sp>
        <p:nvSpPr>
          <p:cNvPr id="25" name="TextBox 24">
            <a:extLst>
              <a:ext uri="{FF2B5EF4-FFF2-40B4-BE49-F238E27FC236}">
                <a16:creationId xmlns:a16="http://schemas.microsoft.com/office/drawing/2014/main" id="{4648457F-6E84-49BA-AE57-04684A0C7396}"/>
              </a:ext>
            </a:extLst>
          </p:cNvPr>
          <p:cNvSpPr txBox="1"/>
          <p:nvPr/>
        </p:nvSpPr>
        <p:spPr>
          <a:xfrm>
            <a:off x="1158128" y="3242423"/>
            <a:ext cx="381056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Char char="•"/>
            </a:pPr>
            <a:r>
              <a:rPr lang="en-GB" sz="2000" dirty="0">
                <a:solidFill>
                  <a:schemeClr val="bg1"/>
                </a:solidFill>
              </a:rPr>
              <a:t>WIKIPEDIA</a:t>
            </a:r>
            <a:endParaRPr lang="en-US" sz="2000">
              <a:solidFill>
                <a:schemeClr val="bg1"/>
              </a:solidFill>
            </a:endParaRPr>
          </a:p>
          <a:p>
            <a:pPr marL="285750" indent="-285750">
              <a:buChar char="•"/>
            </a:pPr>
            <a:r>
              <a:rPr lang="en-GB" sz="2000" dirty="0">
                <a:solidFill>
                  <a:schemeClr val="bg1"/>
                </a:solidFill>
              </a:rPr>
              <a:t>DATETIME</a:t>
            </a:r>
          </a:p>
          <a:p>
            <a:pPr marL="285750" indent="-285750">
              <a:buChar char="•"/>
            </a:pPr>
            <a:r>
              <a:rPr lang="en-GB" sz="2000" dirty="0">
                <a:solidFill>
                  <a:schemeClr val="bg1"/>
                </a:solidFill>
              </a:rPr>
              <a:t>WEB BROWSER</a:t>
            </a:r>
          </a:p>
          <a:p>
            <a:pPr marL="285750" indent="-285750">
              <a:buChar char="•"/>
            </a:pPr>
            <a:r>
              <a:rPr lang="en-GB" sz="2000" dirty="0">
                <a:solidFill>
                  <a:schemeClr val="bg1"/>
                </a:solidFill>
              </a:rPr>
              <a:t>REQUEST</a:t>
            </a:r>
          </a:p>
        </p:txBody>
      </p:sp>
      <p:sp>
        <p:nvSpPr>
          <p:cNvPr id="26" name="TextBox 25">
            <a:extLst>
              <a:ext uri="{FF2B5EF4-FFF2-40B4-BE49-F238E27FC236}">
                <a16:creationId xmlns:a16="http://schemas.microsoft.com/office/drawing/2014/main" id="{32C239D4-18AF-4536-B0A9-DD6E45B06205}"/>
              </a:ext>
            </a:extLst>
          </p:cNvPr>
          <p:cNvSpPr txBox="1"/>
          <p:nvPr/>
        </p:nvSpPr>
        <p:spPr>
          <a:xfrm>
            <a:off x="4662768" y="3267635"/>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Char char="•"/>
            </a:pPr>
            <a:r>
              <a:rPr lang="en-GB" sz="1800" dirty="0">
                <a:solidFill>
                  <a:schemeClr val="bg1"/>
                </a:solidFill>
              </a:rPr>
              <a:t>SUBPROCESSES</a:t>
            </a:r>
            <a:endParaRPr lang="en-US">
              <a:solidFill>
                <a:schemeClr val="bg1"/>
              </a:solidFill>
            </a:endParaRPr>
          </a:p>
          <a:p>
            <a:pPr marL="285750" indent="-285750">
              <a:buChar char="•"/>
            </a:pPr>
            <a:r>
              <a:rPr lang="en-GB" sz="1800" dirty="0">
                <a:solidFill>
                  <a:schemeClr val="bg1"/>
                </a:solidFill>
              </a:rPr>
              <a:t>OS </a:t>
            </a:r>
            <a:endParaRPr lang="en-GB" sz="1800">
              <a:solidFill>
                <a:schemeClr val="bg1"/>
              </a:solidFill>
            </a:endParaRPr>
          </a:p>
          <a:p>
            <a:pPr marL="285750" indent="-285750">
              <a:buChar char="•"/>
            </a:pPr>
            <a:r>
              <a:rPr lang="en-GB" sz="1800" dirty="0">
                <a:solidFill>
                  <a:schemeClr val="bg1"/>
                </a:solidFill>
              </a:rPr>
              <a:t>SYS</a:t>
            </a:r>
            <a:endParaRPr lang="en-GB" sz="1800">
              <a:solidFill>
                <a:schemeClr val="bg1"/>
              </a:solidFill>
            </a:endParaRPr>
          </a:p>
        </p:txBody>
      </p:sp>
    </p:spTree>
    <p:extLst>
      <p:ext uri="{BB962C8B-B14F-4D97-AF65-F5344CB8AC3E}">
        <p14:creationId xmlns:p14="http://schemas.microsoft.com/office/powerpoint/2010/main" val="3500711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C72EB-68F5-40DB-A50C-034639F683F3}"/>
              </a:ext>
            </a:extLst>
          </p:cNvPr>
          <p:cNvSpPr>
            <a:spLocks noGrp="1"/>
          </p:cNvSpPr>
          <p:nvPr>
            <p:ph type="ctrTitle"/>
          </p:nvPr>
        </p:nvSpPr>
        <p:spPr>
          <a:xfrm>
            <a:off x="2568648" y="235182"/>
            <a:ext cx="4794936" cy="577800"/>
          </a:xfrm>
        </p:spPr>
        <p:txBody>
          <a:bodyPr/>
          <a:lstStyle/>
          <a:p>
            <a:r>
              <a:rPr lang="en-GB" u="sng" dirty="0"/>
              <a:t>SYSTEM ARCHITECTURE</a:t>
            </a:r>
          </a:p>
        </p:txBody>
      </p:sp>
      <p:sp>
        <p:nvSpPr>
          <p:cNvPr id="5" name="Google Shape;1179;p42">
            <a:extLst>
              <a:ext uri="{FF2B5EF4-FFF2-40B4-BE49-F238E27FC236}">
                <a16:creationId xmlns:a16="http://schemas.microsoft.com/office/drawing/2014/main" id="{946D5C57-4B8A-4863-9263-AFA7C1B2ADF4}"/>
              </a:ext>
            </a:extLst>
          </p:cNvPr>
          <p:cNvSpPr/>
          <p:nvPr/>
        </p:nvSpPr>
        <p:spPr>
          <a:xfrm>
            <a:off x="935110" y="791929"/>
            <a:ext cx="7231476" cy="4222696"/>
          </a:xfrm>
          <a:prstGeom prst="rect">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pic>
        <p:nvPicPr>
          <p:cNvPr id="6" name="Picture 6" descr="Diagram&#10;&#10;Description automatically generated">
            <a:extLst>
              <a:ext uri="{FF2B5EF4-FFF2-40B4-BE49-F238E27FC236}">
                <a16:creationId xmlns:a16="http://schemas.microsoft.com/office/drawing/2014/main" id="{96B65C0A-6D59-4FEC-8D09-70C09460DC3A}"/>
              </a:ext>
            </a:extLst>
          </p:cNvPr>
          <p:cNvPicPr>
            <a:picLocks noChangeAspect="1"/>
          </p:cNvPicPr>
          <p:nvPr/>
        </p:nvPicPr>
        <p:blipFill>
          <a:blip r:embed="rId2"/>
          <a:stretch>
            <a:fillRect/>
          </a:stretch>
        </p:blipFill>
        <p:spPr>
          <a:xfrm>
            <a:off x="1158128" y="986507"/>
            <a:ext cx="6794126" cy="3910075"/>
          </a:xfrm>
          <a:prstGeom prst="rect">
            <a:avLst/>
          </a:prstGeom>
        </p:spPr>
      </p:pic>
    </p:spTree>
    <p:extLst>
      <p:ext uri="{BB962C8B-B14F-4D97-AF65-F5344CB8AC3E}">
        <p14:creationId xmlns:p14="http://schemas.microsoft.com/office/powerpoint/2010/main" val="29402355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D00059-776E-44AB-8632-70C743AB1B4D}"/>
              </a:ext>
            </a:extLst>
          </p:cNvPr>
          <p:cNvSpPr>
            <a:spLocks noGrp="1"/>
          </p:cNvSpPr>
          <p:nvPr>
            <p:ph type="ctrTitle"/>
          </p:nvPr>
        </p:nvSpPr>
        <p:spPr>
          <a:xfrm>
            <a:off x="2072788" y="378057"/>
            <a:ext cx="6249970" cy="577800"/>
          </a:xfrm>
        </p:spPr>
        <p:txBody>
          <a:bodyPr/>
          <a:lstStyle/>
          <a:p>
            <a:r>
              <a:rPr lang="en-GB" u="sng" dirty="0"/>
              <a:t>SYSTEM ARCHITECTURE</a:t>
            </a:r>
          </a:p>
        </p:txBody>
      </p:sp>
      <p:sp>
        <p:nvSpPr>
          <p:cNvPr id="6" name="Google Shape;1179;p42">
            <a:extLst>
              <a:ext uri="{FF2B5EF4-FFF2-40B4-BE49-F238E27FC236}">
                <a16:creationId xmlns:a16="http://schemas.microsoft.com/office/drawing/2014/main" id="{DE786CFD-1E76-4A07-A629-CB541D9E38F1}"/>
              </a:ext>
            </a:extLst>
          </p:cNvPr>
          <p:cNvSpPr/>
          <p:nvPr/>
        </p:nvSpPr>
        <p:spPr>
          <a:xfrm>
            <a:off x="935110" y="1153318"/>
            <a:ext cx="7231476" cy="3424278"/>
          </a:xfrm>
          <a:prstGeom prst="rect">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9" name="Subtitle 2">
            <a:extLst>
              <a:ext uri="{FF2B5EF4-FFF2-40B4-BE49-F238E27FC236}">
                <a16:creationId xmlns:a16="http://schemas.microsoft.com/office/drawing/2014/main" id="{0959F48E-9923-4277-8D78-A2954CB74FA8}"/>
              </a:ext>
            </a:extLst>
          </p:cNvPr>
          <p:cNvSpPr>
            <a:spLocks noGrp="1"/>
          </p:cNvSpPr>
          <p:nvPr/>
        </p:nvSpPr>
        <p:spPr>
          <a:xfrm>
            <a:off x="1232346" y="1149698"/>
            <a:ext cx="6282543" cy="2090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114300" indent="0" algn="just">
              <a:buNone/>
            </a:pPr>
            <a:r>
              <a:rPr lang="en-GB" dirty="0">
                <a:solidFill>
                  <a:schemeClr val="bg2"/>
                </a:solidFill>
                <a:latin typeface="Arial Rounded MT Bold"/>
              </a:rPr>
              <a:t>In the Proposed System architecture camera captures the photo of the user and then it trains the models for the images stored in the database with respective to the features of the person. In the detection section it detects the face based on the </a:t>
            </a:r>
            <a:r>
              <a:rPr lang="en-GB" dirty="0" err="1">
                <a:solidFill>
                  <a:schemeClr val="bg2"/>
                </a:solidFill>
                <a:latin typeface="Arial Rounded MT Bold"/>
              </a:rPr>
              <a:t>haarxml</a:t>
            </a:r>
            <a:r>
              <a:rPr lang="en-GB" dirty="0">
                <a:solidFill>
                  <a:schemeClr val="bg2"/>
                </a:solidFill>
                <a:latin typeface="Arial Rounded MT Bold"/>
              </a:rPr>
              <a:t> file which has some pre-defined features of face. After detecting the face, it will start extracting the features of the face. By considering the features the images are classified accordingly. These classified images are compared with the trained models. If it matches the user can access the virtual assistance.</a:t>
            </a:r>
            <a:endParaRPr lang="en-US">
              <a:solidFill>
                <a:schemeClr val="bg2"/>
              </a:solidFill>
              <a:latin typeface="Arial Rounded MT Bold"/>
            </a:endParaRPr>
          </a:p>
        </p:txBody>
      </p:sp>
    </p:spTree>
    <p:extLst>
      <p:ext uri="{BB962C8B-B14F-4D97-AF65-F5344CB8AC3E}">
        <p14:creationId xmlns:p14="http://schemas.microsoft.com/office/powerpoint/2010/main" val="3304117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2FCB45-9B85-450F-8CDA-8902B8C0FABB}"/>
              </a:ext>
            </a:extLst>
          </p:cNvPr>
          <p:cNvSpPr>
            <a:spLocks noGrp="1"/>
          </p:cNvSpPr>
          <p:nvPr>
            <p:ph type="body" idx="1"/>
          </p:nvPr>
        </p:nvSpPr>
        <p:spPr>
          <a:xfrm>
            <a:off x="738554" y="949569"/>
            <a:ext cx="7118252" cy="3685736"/>
          </a:xfrm>
        </p:spPr>
        <p:txBody>
          <a:bodyPr/>
          <a:lstStyle/>
          <a:p>
            <a:pPr algn="just"/>
            <a:r>
              <a:rPr lang="en-US" b="0" i="0" dirty="0">
                <a:solidFill>
                  <a:schemeClr val="bg1"/>
                </a:solidFill>
                <a:effectLst/>
                <a:latin typeface="Maven Pro" panose="020B0604020202020204" charset="0"/>
              </a:rPr>
              <a:t>From the initial researches, a large number of studies were found, perhaps surprisingly, given that Virtual Assistant technology is relatively young. It is only ten years since the introduction of the first popular VA, Apple's Siri.  </a:t>
            </a:r>
          </a:p>
          <a:p>
            <a:pPr algn="just"/>
            <a:r>
              <a:rPr lang="en-US" dirty="0"/>
              <a:t>The Most famous application of iPhone “SIRI”, helps the end user to communicate end user mobile with voice and it also responds to the voice commands of the user.</a:t>
            </a:r>
            <a:endParaRPr lang="en-US" b="0" i="0" dirty="0">
              <a:solidFill>
                <a:schemeClr val="bg1"/>
              </a:solidFill>
              <a:effectLst/>
              <a:latin typeface="Maven Pro" panose="020B0604020202020204" charset="0"/>
            </a:endParaRPr>
          </a:p>
          <a:p>
            <a:pPr algn="just"/>
            <a:r>
              <a:rPr lang="en-US" b="0" i="0" dirty="0">
                <a:solidFill>
                  <a:schemeClr val="bg1"/>
                </a:solidFill>
                <a:effectLst/>
                <a:latin typeface="Maven Pro" panose="020B0604020202020204" charset="0"/>
              </a:rPr>
              <a:t>It is named as Personal Assistant with Voice Recognition Intelligence, which takes the client contribution to type of voice or content and process it and returns the yield in different structures like activity to be performed or the item is directed to the end client. </a:t>
            </a:r>
          </a:p>
        </p:txBody>
      </p:sp>
      <p:sp>
        <p:nvSpPr>
          <p:cNvPr id="3" name="Title 2">
            <a:extLst>
              <a:ext uri="{FF2B5EF4-FFF2-40B4-BE49-F238E27FC236}">
                <a16:creationId xmlns:a16="http://schemas.microsoft.com/office/drawing/2014/main" id="{EDA819D0-A39F-4D6D-AA85-31C4BF242C82}"/>
              </a:ext>
            </a:extLst>
          </p:cNvPr>
          <p:cNvSpPr>
            <a:spLocks noGrp="1"/>
          </p:cNvSpPr>
          <p:nvPr>
            <p:ph type="ctrTitle"/>
          </p:nvPr>
        </p:nvSpPr>
        <p:spPr>
          <a:xfrm>
            <a:off x="2658139" y="298261"/>
            <a:ext cx="4784651" cy="577800"/>
          </a:xfrm>
        </p:spPr>
        <p:txBody>
          <a:bodyPr/>
          <a:lstStyle/>
          <a:p>
            <a:r>
              <a:rPr lang="en-US" b="1" u="sng" dirty="0"/>
              <a:t>LITERATURE REVIEW</a:t>
            </a:r>
            <a:endParaRPr lang="en-IN" b="1" u="sng" dirty="0"/>
          </a:p>
        </p:txBody>
      </p:sp>
    </p:spTree>
    <p:extLst>
      <p:ext uri="{BB962C8B-B14F-4D97-AF65-F5344CB8AC3E}">
        <p14:creationId xmlns:p14="http://schemas.microsoft.com/office/powerpoint/2010/main" val="2929415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A22C10-19C3-4407-80E9-58A66323EF7B}"/>
              </a:ext>
            </a:extLst>
          </p:cNvPr>
          <p:cNvSpPr>
            <a:spLocks noGrp="1"/>
          </p:cNvSpPr>
          <p:nvPr>
            <p:ph type="body" idx="1"/>
          </p:nvPr>
        </p:nvSpPr>
        <p:spPr>
          <a:xfrm>
            <a:off x="787791" y="386862"/>
            <a:ext cx="7371472" cy="4290646"/>
          </a:xfrm>
        </p:spPr>
        <p:txBody>
          <a:bodyPr/>
          <a:lstStyle/>
          <a:p>
            <a:pPr algn="just"/>
            <a:r>
              <a:rPr lang="en-US" dirty="0"/>
              <a:t>Similarly, Amazon’s ALEXA, Microsoft’s CORTANA, Google’s GOOGLE VOICE ASSISTANT, Samsung’s BIXY have emerged in the later years. The functions of all these assistants are mostly same leaving some exceptional features.</a:t>
            </a:r>
          </a:p>
          <a:p>
            <a:pPr algn="just"/>
            <a:r>
              <a:rPr lang="en-US" dirty="0"/>
              <a:t>Recently, there is a usage of new and different types of assistants in various fields and their growth for different purposes and different people has started to rise. </a:t>
            </a:r>
            <a:r>
              <a:rPr lang="en-US" dirty="0" err="1"/>
              <a:t>Rutuja</a:t>
            </a:r>
            <a:r>
              <a:rPr lang="en-US" dirty="0"/>
              <a:t> V. </a:t>
            </a:r>
            <a:r>
              <a:rPr lang="en-US" dirty="0" err="1"/>
              <a:t>Kukade</a:t>
            </a:r>
            <a:r>
              <a:rPr lang="en-US" dirty="0"/>
              <a:t> (2018) et al. proposed there are various communication barriers for people who are blind , and they have to face various challenges. Working on such limitations is currently the new aim for enthusiasts.</a:t>
            </a:r>
          </a:p>
          <a:p>
            <a:pPr algn="just"/>
            <a:r>
              <a:rPr lang="en-US" dirty="0"/>
              <a:t>In this project, though we did not take up on solving big challenges, we focused on improvising the general personal assistant with features unavailable in these popular assistants and linking face recognition.</a:t>
            </a:r>
          </a:p>
        </p:txBody>
      </p:sp>
    </p:spTree>
    <p:extLst>
      <p:ext uri="{BB962C8B-B14F-4D97-AF65-F5344CB8AC3E}">
        <p14:creationId xmlns:p14="http://schemas.microsoft.com/office/powerpoint/2010/main" val="2986341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52CB3-BF42-4DDF-AE33-0E0EFCAAB1B4}"/>
              </a:ext>
            </a:extLst>
          </p:cNvPr>
          <p:cNvSpPr>
            <a:spLocks noGrp="1"/>
          </p:cNvSpPr>
          <p:nvPr>
            <p:ph type="ctrTitle"/>
          </p:nvPr>
        </p:nvSpPr>
        <p:spPr>
          <a:xfrm>
            <a:off x="1772528" y="1202788"/>
            <a:ext cx="5809821" cy="1821766"/>
          </a:xfrm>
        </p:spPr>
        <p:txBody>
          <a:bodyPr/>
          <a:lstStyle/>
          <a:p>
            <a:r>
              <a:rPr lang="en-US" b="1" u="sng" dirty="0"/>
              <a:t>MODULE DESCRIPTION</a:t>
            </a:r>
            <a:endParaRPr lang="en-IN" b="1" u="sng" dirty="0"/>
          </a:p>
        </p:txBody>
      </p:sp>
    </p:spTree>
    <p:extLst>
      <p:ext uri="{BB962C8B-B14F-4D97-AF65-F5344CB8AC3E}">
        <p14:creationId xmlns:p14="http://schemas.microsoft.com/office/powerpoint/2010/main" val="2625127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5" name="Google Shape;435;p25"/>
          <p:cNvSpPr txBox="1">
            <a:spLocks noGrp="1"/>
          </p:cNvSpPr>
          <p:nvPr>
            <p:ph type="ctrTitle"/>
          </p:nvPr>
        </p:nvSpPr>
        <p:spPr>
          <a:xfrm>
            <a:off x="1469834" y="751888"/>
            <a:ext cx="6112516" cy="272232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 </a:t>
            </a:r>
            <a:r>
              <a:rPr lang="en-IN" dirty="0"/>
              <a:t>PERSONALISED FACE RECOGNITION ASSISTANT- IDA</a:t>
            </a:r>
            <a:endParaRPr dirty="0"/>
          </a:p>
        </p:txBody>
      </p:sp>
      <p:sp>
        <p:nvSpPr>
          <p:cNvPr id="436" name="Google Shape;436;p25"/>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5"/>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5"/>
          <p:cNvGrpSpPr/>
          <p:nvPr/>
        </p:nvGrpSpPr>
        <p:grpSpPr>
          <a:xfrm>
            <a:off x="6232314" y="3696331"/>
            <a:ext cx="121434" cy="1073147"/>
            <a:chOff x="6232314" y="3696331"/>
            <a:chExt cx="121434" cy="1073147"/>
          </a:xfrm>
        </p:grpSpPr>
        <p:sp>
          <p:nvSpPr>
            <p:cNvPr id="443" name="Google Shape;443;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25"/>
          <p:cNvGrpSpPr/>
          <p:nvPr/>
        </p:nvGrpSpPr>
        <p:grpSpPr>
          <a:xfrm>
            <a:off x="6780548" y="337714"/>
            <a:ext cx="133252" cy="1952377"/>
            <a:chOff x="6780548" y="337714"/>
            <a:chExt cx="133252" cy="1952377"/>
          </a:xfrm>
        </p:grpSpPr>
        <p:sp>
          <p:nvSpPr>
            <p:cNvPr id="446" name="Google Shape;446;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5"/>
          <p:cNvGrpSpPr/>
          <p:nvPr/>
        </p:nvGrpSpPr>
        <p:grpSpPr>
          <a:xfrm>
            <a:off x="1600313" y="1288450"/>
            <a:ext cx="199237" cy="2828935"/>
            <a:chOff x="1608717" y="1280046"/>
            <a:chExt cx="199237" cy="2828935"/>
          </a:xfrm>
        </p:grpSpPr>
        <p:sp>
          <p:nvSpPr>
            <p:cNvPr id="449" name="Google Shape;449;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25"/>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25"/>
          <p:cNvGrpSpPr/>
          <p:nvPr/>
        </p:nvGrpSpPr>
        <p:grpSpPr>
          <a:xfrm>
            <a:off x="8008096" y="2108910"/>
            <a:ext cx="199001" cy="2139769"/>
            <a:chOff x="8008096" y="2108910"/>
            <a:chExt cx="199001" cy="2139769"/>
          </a:xfrm>
        </p:grpSpPr>
        <p:sp>
          <p:nvSpPr>
            <p:cNvPr id="455" name="Google Shape;455;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25"/>
          <p:cNvGrpSpPr/>
          <p:nvPr/>
        </p:nvGrpSpPr>
        <p:grpSpPr>
          <a:xfrm>
            <a:off x="4472500" y="3928605"/>
            <a:ext cx="199001" cy="867198"/>
            <a:chOff x="4475150" y="4052605"/>
            <a:chExt cx="199001" cy="867198"/>
          </a:xfrm>
        </p:grpSpPr>
        <p:sp>
          <p:nvSpPr>
            <p:cNvPr id="458" name="Google Shape;458;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a:extLst>
              <a:ext uri="{FF2B5EF4-FFF2-40B4-BE49-F238E27FC236}">
                <a16:creationId xmlns:a16="http://schemas.microsoft.com/office/drawing/2014/main" id="{5B2934D0-D901-42DF-A2BF-EDBCF867AF3B}"/>
              </a:ext>
            </a:extLst>
          </p:cNvPr>
          <p:cNvGraphicFramePr/>
          <p:nvPr>
            <p:extLst>
              <p:ext uri="{D42A27DB-BD31-4B8C-83A1-F6EECF244321}">
                <p14:modId xmlns:p14="http://schemas.microsoft.com/office/powerpoint/2010/main" val="4176848675"/>
              </p:ext>
            </p:extLst>
          </p:nvPr>
        </p:nvGraphicFramePr>
        <p:xfrm>
          <a:off x="253217" y="140677"/>
          <a:ext cx="8370277" cy="4543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9361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8E98397E-2624-4735-8BE5-63F97F352A54}"/>
              </a:ext>
            </a:extLst>
          </p:cNvPr>
          <p:cNvGraphicFramePr/>
          <p:nvPr>
            <p:extLst>
              <p:ext uri="{D42A27DB-BD31-4B8C-83A1-F6EECF244321}">
                <p14:modId xmlns:p14="http://schemas.microsoft.com/office/powerpoint/2010/main" val="1272464906"/>
              </p:ext>
            </p:extLst>
          </p:nvPr>
        </p:nvGraphicFramePr>
        <p:xfrm>
          <a:off x="1524000" y="323557"/>
          <a:ext cx="6096000" cy="42801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124169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70969CE3-618E-4D7D-9395-5B8F0AB2DBED}"/>
              </a:ext>
            </a:extLst>
          </p:cNvPr>
          <p:cNvSpPr>
            <a:spLocks noGrp="1"/>
          </p:cNvSpPr>
          <p:nvPr>
            <p:ph type="body" idx="1"/>
          </p:nvPr>
        </p:nvSpPr>
        <p:spPr>
          <a:xfrm>
            <a:off x="675248" y="1005840"/>
            <a:ext cx="7561385" cy="3214468"/>
          </a:xfrm>
        </p:spPr>
        <p:txBody>
          <a:bodyPr/>
          <a:lstStyle/>
          <a:p>
            <a:pPr marL="114300" indent="0" algn="just">
              <a:buNone/>
            </a:pPr>
            <a:endParaRPr lang="en-US" dirty="0"/>
          </a:p>
          <a:p>
            <a:pPr marL="114300" indent="0" algn="just">
              <a:buNone/>
            </a:pPr>
            <a:r>
              <a:rPr lang="en-US" dirty="0"/>
              <a:t> It is fully modular and has a set of services. Each service offers some task to do which then combines its data to give fully functional virtual assistant. Following is a brief idea about how the virtual assistant is going to function.</a:t>
            </a:r>
          </a:p>
          <a:p>
            <a:pPr marL="114300" indent="0" algn="just">
              <a:buNone/>
            </a:pPr>
            <a:endParaRPr lang="en-US" dirty="0"/>
          </a:p>
          <a:p>
            <a:pPr algn="just"/>
            <a:r>
              <a:rPr lang="en-US" b="1" dirty="0"/>
              <a:t> </a:t>
            </a:r>
            <a:r>
              <a:rPr lang="en-US" sz="1800" dirty="0"/>
              <a:t>It starts with the first step of facial recognition. If the user is detected it transfers to the next step else the prompt is provided as “User not detected want to register as new user”.</a:t>
            </a:r>
          </a:p>
          <a:p>
            <a:pPr marL="114300" indent="0" algn="just">
              <a:buNone/>
            </a:pPr>
            <a:endParaRPr lang="en-US" sz="1800" dirty="0"/>
          </a:p>
          <a:p>
            <a:pPr marL="114300" indent="0" algn="just">
              <a:buNone/>
            </a:pPr>
            <a:endParaRPr lang="en-US" b="1" dirty="0"/>
          </a:p>
          <a:p>
            <a:pPr marL="114300" indent="0" algn="just">
              <a:buNone/>
            </a:pPr>
            <a:endParaRPr lang="en-US" dirty="0"/>
          </a:p>
          <a:p>
            <a:pPr marL="114300" indent="0" algn="just">
              <a:buNone/>
            </a:pPr>
            <a:r>
              <a:rPr lang="en-US" dirty="0"/>
              <a:t> </a:t>
            </a:r>
          </a:p>
          <a:p>
            <a:pPr marL="114300" indent="0" algn="just">
              <a:buNone/>
            </a:pPr>
            <a:endParaRPr lang="en-US" dirty="0"/>
          </a:p>
          <a:p>
            <a:pPr marL="114300" indent="0" algn="just">
              <a:buNone/>
            </a:pPr>
            <a:r>
              <a:rPr lang="en-US" dirty="0"/>
              <a:t> </a:t>
            </a:r>
            <a:endParaRPr lang="en-IN" dirty="0"/>
          </a:p>
          <a:p>
            <a:pPr algn="just"/>
            <a:endParaRPr lang="en-US" sz="1600" dirty="0"/>
          </a:p>
          <a:p>
            <a:pPr algn="just"/>
            <a:endParaRPr lang="en-IN" dirty="0"/>
          </a:p>
        </p:txBody>
      </p:sp>
      <p:sp>
        <p:nvSpPr>
          <p:cNvPr id="3" name="Title 2">
            <a:extLst>
              <a:ext uri="{FF2B5EF4-FFF2-40B4-BE49-F238E27FC236}">
                <a16:creationId xmlns:a16="http://schemas.microsoft.com/office/drawing/2014/main" id="{6D710204-57F2-4F5D-8875-B348ED79422A}"/>
              </a:ext>
            </a:extLst>
          </p:cNvPr>
          <p:cNvSpPr>
            <a:spLocks noGrp="1"/>
          </p:cNvSpPr>
          <p:nvPr>
            <p:ph type="ctrTitle"/>
          </p:nvPr>
        </p:nvSpPr>
        <p:spPr>
          <a:xfrm>
            <a:off x="1695156" y="337625"/>
            <a:ext cx="5908431" cy="724486"/>
          </a:xfrm>
        </p:spPr>
        <p:txBody>
          <a:bodyPr/>
          <a:lstStyle/>
          <a:p>
            <a:r>
              <a:rPr lang="en-US" b="1" u="sng" dirty="0"/>
              <a:t>MODULE WORK FLOW EXPLANATION</a:t>
            </a:r>
            <a:endParaRPr lang="en-IN" b="1" u="sng" dirty="0"/>
          </a:p>
        </p:txBody>
      </p:sp>
    </p:spTree>
    <p:extLst>
      <p:ext uri="{BB962C8B-B14F-4D97-AF65-F5344CB8AC3E}">
        <p14:creationId xmlns:p14="http://schemas.microsoft.com/office/powerpoint/2010/main" val="7677040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04FBD4-0823-4F60-8F67-C06063CF582E}"/>
              </a:ext>
            </a:extLst>
          </p:cNvPr>
          <p:cNvSpPr>
            <a:spLocks noGrp="1"/>
          </p:cNvSpPr>
          <p:nvPr>
            <p:ph type="body" idx="1"/>
          </p:nvPr>
        </p:nvSpPr>
        <p:spPr>
          <a:xfrm>
            <a:off x="710419" y="182880"/>
            <a:ext cx="7589520" cy="4114800"/>
          </a:xfrm>
        </p:spPr>
        <p:txBody>
          <a:bodyPr/>
          <a:lstStyle/>
          <a:p>
            <a:pPr marL="114300" indent="0" algn="just">
              <a:buNone/>
            </a:pPr>
            <a:endParaRPr lang="en-US" sz="1800" dirty="0"/>
          </a:p>
          <a:p>
            <a:pPr algn="just"/>
            <a:r>
              <a:rPr lang="en-US" sz="1800" dirty="0"/>
              <a:t>Once the user is detected the application is connected to the database having the data of the particular user and the assistant is ready for the query. The user can start the conversation ask a question or do as the user wish. </a:t>
            </a:r>
          </a:p>
          <a:p>
            <a:pPr algn="just"/>
            <a:r>
              <a:rPr lang="en-US" sz="1800" dirty="0"/>
              <a:t>User  can query the assistant about anything using voice command. The user’s command is converted to text which is understood by the machine using a STT (Speech To Text) synthesizer.</a:t>
            </a:r>
          </a:p>
          <a:p>
            <a:pPr algn="just"/>
            <a:r>
              <a:rPr lang="en-US" sz="1800" dirty="0"/>
              <a:t>Then the assistant will match the user’s phrase to the particular module and will perform the specified task on the devices.</a:t>
            </a:r>
          </a:p>
          <a:p>
            <a:pPr algn="just"/>
            <a:r>
              <a:rPr lang="en-US" dirty="0"/>
              <a:t>The proper reply is generated using the knowledge database. Once the reply is generated the text is then converted into speech and the output is produced through speakers. </a:t>
            </a:r>
          </a:p>
          <a:p>
            <a:pPr algn="just"/>
            <a:endParaRPr lang="en-US" sz="1800" dirty="0"/>
          </a:p>
          <a:p>
            <a:pPr marL="114300" indent="0" algn="just">
              <a:buNone/>
            </a:pPr>
            <a:endParaRPr lang="en-US" sz="1800" dirty="0"/>
          </a:p>
          <a:p>
            <a:pPr marL="114300" indent="0" algn="just">
              <a:buNone/>
            </a:pPr>
            <a:r>
              <a:rPr lang="en-US" sz="1800" dirty="0"/>
              <a:t> </a:t>
            </a:r>
            <a:endParaRPr lang="en-IN" sz="1800" dirty="0"/>
          </a:p>
          <a:p>
            <a:endParaRPr lang="en-IN" dirty="0"/>
          </a:p>
        </p:txBody>
      </p:sp>
    </p:spTree>
    <p:extLst>
      <p:ext uri="{BB962C8B-B14F-4D97-AF65-F5344CB8AC3E}">
        <p14:creationId xmlns:p14="http://schemas.microsoft.com/office/powerpoint/2010/main" val="32958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E9A18F-6874-4BCF-BB04-0625F1B6AF89}"/>
              </a:ext>
            </a:extLst>
          </p:cNvPr>
          <p:cNvSpPr>
            <a:spLocks noGrp="1"/>
          </p:cNvSpPr>
          <p:nvPr>
            <p:ph type="body" idx="1"/>
          </p:nvPr>
        </p:nvSpPr>
        <p:spPr>
          <a:xfrm>
            <a:off x="991772" y="436098"/>
            <a:ext cx="7005711" cy="3671668"/>
          </a:xfrm>
        </p:spPr>
        <p:txBody>
          <a:bodyPr/>
          <a:lstStyle/>
          <a:p>
            <a:pPr marL="114300" indent="0" algn="just">
              <a:buNone/>
            </a:pPr>
            <a:r>
              <a:rPr lang="en-US" dirty="0"/>
              <a:t>This assistant</a:t>
            </a:r>
            <a:r>
              <a:rPr lang="en-US" sz="1800" dirty="0"/>
              <a:t> is mainly divided into three services which handle most of the data.</a:t>
            </a:r>
          </a:p>
          <a:p>
            <a:pPr marL="114300" indent="0" algn="just">
              <a:buNone/>
            </a:pPr>
            <a:endParaRPr lang="en-US" dirty="0"/>
          </a:p>
          <a:p>
            <a:pPr algn="just">
              <a:buFont typeface="Wingdings" panose="05000000000000000000" pitchFamily="2" charset="2"/>
              <a:buChar char="Ø"/>
            </a:pPr>
            <a:r>
              <a:rPr lang="en-US" b="1" dirty="0"/>
              <a:t>Face Detection Service:</a:t>
            </a:r>
            <a:r>
              <a:rPr lang="en-US" dirty="0"/>
              <a:t> The Face Detection Service allows the virtual assistant to detect the presence of the user in front of the device and verify its user data using the face in the image and database. Face Detection Service continuously scans the video input from the camera or webcam. As soon as face is detected virtual is available for further query. Face Detection Service uses the</a:t>
            </a:r>
            <a:r>
              <a:rPr lang="en-US" sz="1800" dirty="0"/>
              <a:t> </a:t>
            </a:r>
            <a:r>
              <a:rPr lang="en-US" sz="1800" dirty="0" err="1"/>
              <a:t>face_recognition</a:t>
            </a:r>
            <a:r>
              <a:rPr lang="en-US" sz="1800" dirty="0"/>
              <a:t> module and OpenCV packages.</a:t>
            </a:r>
            <a:endParaRPr lang="en-US" dirty="0"/>
          </a:p>
          <a:p>
            <a:pPr marL="114300" indent="0" algn="just">
              <a:buNone/>
            </a:pPr>
            <a:r>
              <a:rPr lang="en-US" dirty="0"/>
              <a:t> </a:t>
            </a:r>
            <a:r>
              <a:rPr lang="en-US" b="1" dirty="0"/>
              <a:t> </a:t>
            </a:r>
            <a:endParaRPr lang="en-US" dirty="0"/>
          </a:p>
          <a:p>
            <a:pPr marL="114300" indent="0" algn="just">
              <a:buNone/>
            </a:pPr>
            <a:r>
              <a:rPr lang="en-US" dirty="0"/>
              <a:t> </a:t>
            </a:r>
          </a:p>
          <a:p>
            <a:pPr algn="just"/>
            <a:endParaRPr lang="en-IN" dirty="0"/>
          </a:p>
        </p:txBody>
      </p:sp>
    </p:spTree>
    <p:extLst>
      <p:ext uri="{BB962C8B-B14F-4D97-AF65-F5344CB8AC3E}">
        <p14:creationId xmlns:p14="http://schemas.microsoft.com/office/powerpoint/2010/main" val="28067308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CCDB6E-1821-40C1-A02F-D23E7901FDDA}"/>
              </a:ext>
            </a:extLst>
          </p:cNvPr>
          <p:cNvSpPr>
            <a:spLocks noGrp="1"/>
          </p:cNvSpPr>
          <p:nvPr>
            <p:ph type="body" idx="1"/>
          </p:nvPr>
        </p:nvSpPr>
        <p:spPr>
          <a:xfrm>
            <a:off x="495946" y="410705"/>
            <a:ext cx="7986871" cy="4133160"/>
          </a:xfrm>
        </p:spPr>
        <p:txBody>
          <a:bodyPr/>
          <a:lstStyle/>
          <a:p>
            <a:pPr defTabSz="914126"/>
            <a:endParaRPr lang="en-GB" sz="1799" dirty="0">
              <a:solidFill>
                <a:prstClr val="white"/>
              </a:solidFill>
              <a:latin typeface="Arial"/>
              <a:ea typeface="Arial Unicode MS"/>
              <a:cs typeface="Arial"/>
            </a:endParaRPr>
          </a:p>
          <a:p>
            <a:pPr marL="114300" indent="0" defTabSz="914126">
              <a:buNone/>
            </a:pPr>
            <a:r>
              <a:rPr lang="en-GB" sz="1799" dirty="0">
                <a:solidFill>
                  <a:prstClr val="white"/>
                </a:solidFill>
                <a:latin typeface="Arial"/>
                <a:ea typeface="Arial Unicode MS"/>
                <a:cs typeface="Arial"/>
              </a:rPr>
              <a:t>The face recognition algorithms break the task of identifying the face into thousands of smaller, bite-sized tasks, each of which is easy to solve, known as classifiers. A face may have 5000 or more classifiers, all of which must match for a face to be detected. Since there are at least 5,000 or more tests per block, To solve this, OpenCV uses cascades. The OpenCV cascade segments the problem of detecting faces into multiple stages. It performs a detailed test for each block.</a:t>
            </a:r>
            <a:endParaRPr lang="en-US" sz="1799" dirty="0">
              <a:solidFill>
                <a:prstClr val="white"/>
              </a:solidFill>
              <a:latin typeface="Arial"/>
              <a:cs typeface="Arial"/>
            </a:endParaRPr>
          </a:p>
          <a:p>
            <a:pPr defTabSz="914126"/>
            <a:r>
              <a:rPr lang="en-GB" sz="1799" dirty="0">
                <a:solidFill>
                  <a:prstClr val="white"/>
                </a:solidFill>
                <a:latin typeface="Arial"/>
                <a:ea typeface="+mn-lt"/>
                <a:cs typeface="Arial"/>
              </a:rPr>
              <a:t>Viola jones algorithm is used </a:t>
            </a:r>
            <a:endParaRPr lang="en-US" sz="1799" dirty="0">
              <a:solidFill>
                <a:prstClr val="white"/>
              </a:solidFill>
              <a:latin typeface="Arial"/>
              <a:cs typeface="Arial"/>
            </a:endParaRPr>
          </a:p>
          <a:p>
            <a:pPr defTabSz="914126"/>
            <a:r>
              <a:rPr lang="en-GB" sz="1799" dirty="0">
                <a:solidFill>
                  <a:prstClr val="white"/>
                </a:solidFill>
                <a:latin typeface="Arial"/>
                <a:ea typeface="+mn-lt"/>
                <a:cs typeface="Arial"/>
              </a:rPr>
              <a:t>The algorithm uses 4 techniques</a:t>
            </a:r>
            <a:endParaRPr lang="en-GB" sz="1799" dirty="0">
              <a:solidFill>
                <a:prstClr val="white"/>
              </a:solidFill>
              <a:latin typeface="Arial"/>
              <a:cs typeface="Arial"/>
            </a:endParaRPr>
          </a:p>
          <a:p>
            <a:pPr defTabSz="914126"/>
            <a:r>
              <a:rPr lang="en-GB" sz="1799" dirty="0">
                <a:solidFill>
                  <a:prstClr val="white"/>
                </a:solidFill>
                <a:latin typeface="Arial"/>
                <a:ea typeface="+mn-lt"/>
                <a:cs typeface="Arial"/>
              </a:rPr>
              <a:t>1.Haar –like features</a:t>
            </a:r>
            <a:endParaRPr lang="en-GB" sz="1799" dirty="0">
              <a:solidFill>
                <a:prstClr val="white"/>
              </a:solidFill>
              <a:latin typeface="Arial"/>
              <a:cs typeface="Arial"/>
            </a:endParaRPr>
          </a:p>
          <a:p>
            <a:pPr defTabSz="914126"/>
            <a:r>
              <a:rPr lang="en-GB" sz="1799" dirty="0">
                <a:solidFill>
                  <a:prstClr val="white"/>
                </a:solidFill>
                <a:latin typeface="Arial"/>
                <a:ea typeface="+mn-lt"/>
                <a:cs typeface="Arial"/>
              </a:rPr>
              <a:t>2.Integral images</a:t>
            </a:r>
            <a:endParaRPr lang="en-GB" sz="1799" dirty="0">
              <a:solidFill>
                <a:prstClr val="white"/>
              </a:solidFill>
              <a:latin typeface="Arial"/>
              <a:cs typeface="Arial"/>
            </a:endParaRPr>
          </a:p>
          <a:p>
            <a:pPr defTabSz="914126"/>
            <a:r>
              <a:rPr lang="en-GB" sz="1799" dirty="0">
                <a:solidFill>
                  <a:prstClr val="white"/>
                </a:solidFill>
                <a:latin typeface="Arial"/>
                <a:ea typeface="+mn-lt"/>
                <a:cs typeface="Arial"/>
              </a:rPr>
              <a:t>3.Ada boost</a:t>
            </a:r>
            <a:endParaRPr lang="en-GB" sz="1799" dirty="0">
              <a:solidFill>
                <a:prstClr val="white"/>
              </a:solidFill>
              <a:latin typeface="Arial"/>
              <a:cs typeface="Arial"/>
            </a:endParaRPr>
          </a:p>
          <a:p>
            <a:pPr defTabSz="914126"/>
            <a:r>
              <a:rPr lang="en-GB" sz="1799" dirty="0">
                <a:solidFill>
                  <a:prstClr val="white"/>
                </a:solidFill>
                <a:latin typeface="Arial"/>
                <a:ea typeface="+mn-lt"/>
                <a:cs typeface="Arial"/>
              </a:rPr>
              <a:t>4.Cascading</a:t>
            </a:r>
            <a:endParaRPr lang="en-GB" sz="1799" dirty="0">
              <a:solidFill>
                <a:prstClr val="white"/>
              </a:solidFill>
              <a:latin typeface="Arial"/>
              <a:cs typeface="Arial"/>
            </a:endParaRPr>
          </a:p>
          <a:p>
            <a:pPr marL="114300" indent="0" defTabSz="914126">
              <a:buNone/>
            </a:pPr>
            <a:endParaRPr lang="en-GB" sz="1799" dirty="0">
              <a:solidFill>
                <a:prstClr val="white"/>
              </a:solidFill>
              <a:latin typeface="Arial"/>
              <a:cs typeface="Arial"/>
            </a:endParaRPr>
          </a:p>
          <a:p>
            <a:endParaRPr lang="en-IN" dirty="0"/>
          </a:p>
        </p:txBody>
      </p:sp>
    </p:spTree>
    <p:extLst>
      <p:ext uri="{BB962C8B-B14F-4D97-AF65-F5344CB8AC3E}">
        <p14:creationId xmlns:p14="http://schemas.microsoft.com/office/powerpoint/2010/main" val="4000793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E2A48D-4CAC-4EB4-950C-D0AB226536D8}"/>
              </a:ext>
            </a:extLst>
          </p:cNvPr>
          <p:cNvSpPr>
            <a:spLocks noGrp="1"/>
          </p:cNvSpPr>
          <p:nvPr>
            <p:ph type="body" idx="1"/>
          </p:nvPr>
        </p:nvSpPr>
        <p:spPr>
          <a:xfrm>
            <a:off x="745588" y="597877"/>
            <a:ext cx="7589519" cy="4030394"/>
          </a:xfrm>
        </p:spPr>
        <p:txBody>
          <a:bodyPr/>
          <a:lstStyle/>
          <a:p>
            <a:pPr defTabSz="914126"/>
            <a:r>
              <a:rPr lang="en-GB" sz="1799" dirty="0">
                <a:solidFill>
                  <a:prstClr val="white"/>
                </a:solidFill>
                <a:latin typeface="Arial"/>
                <a:ea typeface="+mn-lt"/>
                <a:cs typeface="Arial"/>
              </a:rPr>
              <a:t>This algorithm trains a system to identify the difference between face images and non-facial images. We extract the features of a face image and store it in a </a:t>
            </a:r>
            <a:r>
              <a:rPr lang="en-GB" sz="1799" dirty="0" err="1">
                <a:solidFill>
                  <a:prstClr val="white"/>
                </a:solidFill>
                <a:latin typeface="Arial"/>
                <a:ea typeface="+mn-lt"/>
                <a:cs typeface="Arial"/>
              </a:rPr>
              <a:t>file,if</a:t>
            </a:r>
            <a:r>
              <a:rPr lang="en-GB" sz="1799" dirty="0">
                <a:solidFill>
                  <a:prstClr val="white"/>
                </a:solidFill>
                <a:latin typeface="Arial"/>
                <a:ea typeface="+mn-lt"/>
                <a:cs typeface="Arial"/>
              </a:rPr>
              <a:t> a given input image processes all the comparison in the file then it is recognized as a facial image. We are classifying the image as a face or a non-face image, just by referring to the file which is already stored in the database .</a:t>
            </a:r>
            <a:endParaRPr lang="en-GB" sz="1799" dirty="0">
              <a:solidFill>
                <a:prstClr val="white"/>
              </a:solidFill>
              <a:latin typeface="Arial"/>
              <a:ea typeface="Arial Unicode MS"/>
              <a:cs typeface="Arial"/>
            </a:endParaRPr>
          </a:p>
          <a:p>
            <a:pPr defTabSz="914126"/>
            <a:r>
              <a:rPr lang="en-GB" sz="1799" dirty="0">
                <a:solidFill>
                  <a:prstClr val="white"/>
                </a:solidFill>
                <a:latin typeface="Arial"/>
                <a:ea typeface="+mn-lt"/>
                <a:cs typeface="Arial"/>
              </a:rPr>
              <a:t> Captured image undergoes face detection. Detected face will be cropped and stored in database. </a:t>
            </a:r>
            <a:endParaRPr lang="en-GB" sz="1799" dirty="0">
              <a:solidFill>
                <a:prstClr val="white"/>
              </a:solidFill>
              <a:latin typeface="Arial"/>
              <a:ea typeface="Arial Unicode MS"/>
              <a:cs typeface="Arial"/>
            </a:endParaRPr>
          </a:p>
          <a:p>
            <a:pPr defTabSz="914126"/>
            <a:r>
              <a:rPr lang="en-GB" sz="1799" dirty="0">
                <a:solidFill>
                  <a:prstClr val="white"/>
                </a:solidFill>
                <a:latin typeface="Arial"/>
                <a:ea typeface="+mn-lt"/>
                <a:cs typeface="Arial"/>
              </a:rPr>
              <a:t>Where in case of face recognition if there is any movement ,video surveillance will be used to detect the</a:t>
            </a:r>
            <a:endParaRPr lang="en-GB" sz="1799" dirty="0">
              <a:solidFill>
                <a:prstClr val="white"/>
              </a:solidFill>
              <a:latin typeface="Arial"/>
              <a:cs typeface="Arial"/>
            </a:endParaRPr>
          </a:p>
          <a:p>
            <a:pPr defTabSz="914126"/>
            <a:r>
              <a:rPr lang="en-GB" sz="1799" dirty="0">
                <a:solidFill>
                  <a:prstClr val="white"/>
                </a:solidFill>
                <a:latin typeface="Arial"/>
                <a:ea typeface="+mn-lt"/>
                <a:cs typeface="Arial"/>
              </a:rPr>
              <a:t>moving object.</a:t>
            </a:r>
            <a:endParaRPr lang="en-GB" sz="1799" dirty="0">
              <a:solidFill>
                <a:prstClr val="white"/>
              </a:solidFill>
              <a:latin typeface="Arial"/>
              <a:cs typeface="Arial"/>
            </a:endParaRPr>
          </a:p>
          <a:p>
            <a:endParaRPr lang="en-IN" dirty="0"/>
          </a:p>
        </p:txBody>
      </p:sp>
    </p:spTree>
    <p:extLst>
      <p:ext uri="{BB962C8B-B14F-4D97-AF65-F5344CB8AC3E}">
        <p14:creationId xmlns:p14="http://schemas.microsoft.com/office/powerpoint/2010/main" val="17252037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6C0F26B9-FF28-423C-8FC6-F8D984A8273B}"/>
              </a:ext>
            </a:extLst>
          </p:cNvPr>
          <p:cNvSpPr/>
          <p:nvPr/>
        </p:nvSpPr>
        <p:spPr>
          <a:xfrm>
            <a:off x="616057" y="0"/>
            <a:ext cx="7911885" cy="5060197"/>
          </a:xfrm>
          <a:prstGeom prst="round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29CB0035-6583-4290-8E91-B1942B51B936}"/>
              </a:ext>
            </a:extLst>
          </p:cNvPr>
          <p:cNvPicPr>
            <a:picLocks noChangeAspect="1"/>
          </p:cNvPicPr>
          <p:nvPr/>
        </p:nvPicPr>
        <p:blipFill>
          <a:blip r:embed="rId2"/>
          <a:stretch>
            <a:fillRect/>
          </a:stretch>
        </p:blipFill>
        <p:spPr>
          <a:xfrm>
            <a:off x="3599480" y="213704"/>
            <a:ext cx="2162016" cy="4590771"/>
          </a:xfrm>
          <a:prstGeom prst="rect">
            <a:avLst/>
          </a:prstGeom>
        </p:spPr>
      </p:pic>
    </p:spTree>
    <p:extLst>
      <p:ext uri="{BB962C8B-B14F-4D97-AF65-F5344CB8AC3E}">
        <p14:creationId xmlns:p14="http://schemas.microsoft.com/office/powerpoint/2010/main" val="2550173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B38E9C-368B-439D-8EFE-264C97EF7E9A}"/>
              </a:ext>
            </a:extLst>
          </p:cNvPr>
          <p:cNvPicPr>
            <a:picLocks noChangeAspect="1"/>
          </p:cNvPicPr>
          <p:nvPr/>
        </p:nvPicPr>
        <p:blipFill>
          <a:blip r:embed="rId2"/>
          <a:stretch>
            <a:fillRect/>
          </a:stretch>
        </p:blipFill>
        <p:spPr>
          <a:xfrm>
            <a:off x="922149" y="1305605"/>
            <a:ext cx="3070807" cy="1619319"/>
          </a:xfrm>
          <a:prstGeom prst="rect">
            <a:avLst/>
          </a:prstGeom>
        </p:spPr>
      </p:pic>
      <p:pic>
        <p:nvPicPr>
          <p:cNvPr id="7" name="Picture 6">
            <a:extLst>
              <a:ext uri="{FF2B5EF4-FFF2-40B4-BE49-F238E27FC236}">
                <a16:creationId xmlns:a16="http://schemas.microsoft.com/office/drawing/2014/main" id="{D37F11B7-7CFB-4622-80DC-263EAC13B6F6}"/>
              </a:ext>
            </a:extLst>
          </p:cNvPr>
          <p:cNvPicPr>
            <a:picLocks noChangeAspect="1"/>
          </p:cNvPicPr>
          <p:nvPr/>
        </p:nvPicPr>
        <p:blipFill>
          <a:blip r:embed="rId3"/>
          <a:stretch>
            <a:fillRect/>
          </a:stretch>
        </p:blipFill>
        <p:spPr>
          <a:xfrm>
            <a:off x="4986430" y="1402341"/>
            <a:ext cx="2778221" cy="1425845"/>
          </a:xfrm>
          <a:prstGeom prst="rect">
            <a:avLst/>
          </a:prstGeom>
        </p:spPr>
      </p:pic>
      <p:pic>
        <p:nvPicPr>
          <p:cNvPr id="9" name="Picture 8">
            <a:extLst>
              <a:ext uri="{FF2B5EF4-FFF2-40B4-BE49-F238E27FC236}">
                <a16:creationId xmlns:a16="http://schemas.microsoft.com/office/drawing/2014/main" id="{CA6ECE55-9DD3-49E4-AD66-B08E8B6B4EA7}"/>
              </a:ext>
            </a:extLst>
          </p:cNvPr>
          <p:cNvPicPr>
            <a:picLocks noChangeAspect="1"/>
          </p:cNvPicPr>
          <p:nvPr/>
        </p:nvPicPr>
        <p:blipFill>
          <a:blip r:embed="rId4"/>
          <a:stretch>
            <a:fillRect/>
          </a:stretch>
        </p:blipFill>
        <p:spPr>
          <a:xfrm>
            <a:off x="2045776" y="3028235"/>
            <a:ext cx="5226524" cy="1944216"/>
          </a:xfrm>
          <a:prstGeom prst="rect">
            <a:avLst/>
          </a:prstGeom>
        </p:spPr>
      </p:pic>
      <p:sp>
        <p:nvSpPr>
          <p:cNvPr id="2" name="Rectangle 1">
            <a:extLst>
              <a:ext uri="{FF2B5EF4-FFF2-40B4-BE49-F238E27FC236}">
                <a16:creationId xmlns:a16="http://schemas.microsoft.com/office/drawing/2014/main" id="{420168AA-F12A-40CA-8DD3-B5582C147E44}"/>
              </a:ext>
            </a:extLst>
          </p:cNvPr>
          <p:cNvSpPr/>
          <p:nvPr/>
        </p:nvSpPr>
        <p:spPr>
          <a:xfrm>
            <a:off x="402956" y="271220"/>
            <a:ext cx="8066868" cy="68192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HAAR FEATURES AND CASCADING </a:t>
            </a:r>
            <a:endParaRPr lang="en-IN" sz="2800" dirty="0"/>
          </a:p>
        </p:txBody>
      </p:sp>
    </p:spTree>
    <p:extLst>
      <p:ext uri="{BB962C8B-B14F-4D97-AF65-F5344CB8AC3E}">
        <p14:creationId xmlns:p14="http://schemas.microsoft.com/office/powerpoint/2010/main" val="128074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9A0D42-078E-4D33-8F74-72114C297716}"/>
              </a:ext>
            </a:extLst>
          </p:cNvPr>
          <p:cNvSpPr>
            <a:spLocks noGrp="1"/>
          </p:cNvSpPr>
          <p:nvPr>
            <p:ph type="body" idx="1"/>
          </p:nvPr>
        </p:nvSpPr>
        <p:spPr>
          <a:xfrm>
            <a:off x="647114" y="429065"/>
            <a:ext cx="7779433" cy="3805310"/>
          </a:xfrm>
        </p:spPr>
        <p:txBody>
          <a:bodyPr/>
          <a:lstStyle/>
          <a:p>
            <a:pPr algn="just">
              <a:buFont typeface="Wingdings" panose="05000000000000000000" pitchFamily="2" charset="2"/>
              <a:buChar char="Ø"/>
            </a:pPr>
            <a:r>
              <a:rPr lang="en-US" b="1" dirty="0"/>
              <a:t>Speech Detection Service : </a:t>
            </a:r>
            <a:r>
              <a:rPr lang="en-US" dirty="0"/>
              <a:t>The Speech Detection Module allows the virtual assistant to record the user’s voice data using the microphone which then stores into the user database for the speech recognition. It also has the functionality of speech synthesis which converts the text on screen to the audio.</a:t>
            </a:r>
          </a:p>
          <a:p>
            <a:pPr marL="114300" indent="0" algn="just">
              <a:buNone/>
            </a:pPr>
            <a:endParaRPr lang="en-US" dirty="0"/>
          </a:p>
          <a:p>
            <a:pPr algn="just">
              <a:buFont typeface="Wingdings" panose="05000000000000000000" pitchFamily="2" charset="2"/>
              <a:buChar char="Ø"/>
            </a:pPr>
            <a:r>
              <a:rPr lang="en-US" dirty="0"/>
              <a:t> </a:t>
            </a:r>
            <a:r>
              <a:rPr lang="en-US" b="1" dirty="0"/>
              <a:t>Dialogue Manager Service : </a:t>
            </a:r>
            <a:r>
              <a:rPr lang="en-US" dirty="0"/>
              <a:t>The Dialogue Manager is the soul of a virtual assistant as it generates the query reply using its knowledge database. It has the functionality to give the most effective and best reply to the query asked by the user. The user input is mostly textual or vocal which the processed using the service which is used in the Dialogue Manager. Dialogue Manager is the key service which has the most complex task to do and give the accurate reply to the query. </a:t>
            </a:r>
            <a:endParaRPr lang="en-IN" dirty="0"/>
          </a:p>
        </p:txBody>
      </p:sp>
    </p:spTree>
    <p:extLst>
      <p:ext uri="{BB962C8B-B14F-4D97-AF65-F5344CB8AC3E}">
        <p14:creationId xmlns:p14="http://schemas.microsoft.com/office/powerpoint/2010/main" val="10500334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E78E13-5AB9-2A9D-C286-023FBDCFAAB1}"/>
              </a:ext>
            </a:extLst>
          </p:cNvPr>
          <p:cNvSpPr>
            <a:spLocks noGrp="1"/>
          </p:cNvSpPr>
          <p:nvPr>
            <p:ph type="body" idx="1"/>
          </p:nvPr>
        </p:nvSpPr>
        <p:spPr>
          <a:xfrm>
            <a:off x="618824" y="1679175"/>
            <a:ext cx="6960535" cy="2090100"/>
          </a:xfrm>
        </p:spPr>
        <p:txBody>
          <a:bodyPr/>
          <a:lstStyle/>
          <a:p>
            <a:pPr algn="just"/>
            <a:r>
              <a:rPr lang="en-IN" dirty="0"/>
              <a:t>There is a need to automate tasks at complex organizations to make sure the operations are quick and smooth. The endless possibilities of virtual assistants help satisfy the need. </a:t>
            </a:r>
            <a:r>
              <a:rPr lang="en-US" b="0" i="0" dirty="0">
                <a:solidFill>
                  <a:schemeClr val="bg1"/>
                </a:solidFill>
                <a:effectLst/>
                <a:latin typeface="Arial" panose="020B0604020202020204" pitchFamily="34" charset="0"/>
              </a:rPr>
              <a:t>Virtual Assistant may help to increase the adoption of digital channels and reduce the cost of operation.</a:t>
            </a:r>
            <a:br>
              <a:rPr lang="en-US" dirty="0">
                <a:solidFill>
                  <a:schemeClr val="bg1"/>
                </a:solidFill>
              </a:rPr>
            </a:br>
            <a:endParaRPr lang="en-IN" dirty="0">
              <a:solidFill>
                <a:schemeClr val="bg1"/>
              </a:solidFill>
            </a:endParaRPr>
          </a:p>
        </p:txBody>
      </p:sp>
      <p:sp>
        <p:nvSpPr>
          <p:cNvPr id="3" name="Title 2">
            <a:extLst>
              <a:ext uri="{FF2B5EF4-FFF2-40B4-BE49-F238E27FC236}">
                <a16:creationId xmlns:a16="http://schemas.microsoft.com/office/drawing/2014/main" id="{2EE57944-47EC-D257-54FC-04B4AF601BA3}"/>
              </a:ext>
            </a:extLst>
          </p:cNvPr>
          <p:cNvSpPr>
            <a:spLocks noGrp="1"/>
          </p:cNvSpPr>
          <p:nvPr>
            <p:ph type="ctrTitle"/>
          </p:nvPr>
        </p:nvSpPr>
        <p:spPr>
          <a:xfrm>
            <a:off x="618824" y="411675"/>
            <a:ext cx="3628055" cy="577800"/>
          </a:xfrm>
        </p:spPr>
        <p:txBody>
          <a:bodyPr/>
          <a:lstStyle/>
          <a:p>
            <a:r>
              <a:rPr lang="en-IN" dirty="0"/>
              <a:t>PROBLEM SATEMENT</a:t>
            </a:r>
          </a:p>
        </p:txBody>
      </p:sp>
    </p:spTree>
    <p:extLst>
      <p:ext uri="{BB962C8B-B14F-4D97-AF65-F5344CB8AC3E}">
        <p14:creationId xmlns:p14="http://schemas.microsoft.com/office/powerpoint/2010/main" val="25546410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BB5F90-2D5F-4E7D-A168-2DC64EB58B05}"/>
              </a:ext>
            </a:extLst>
          </p:cNvPr>
          <p:cNvPicPr>
            <a:picLocks noChangeAspect="1"/>
          </p:cNvPicPr>
          <p:nvPr/>
        </p:nvPicPr>
        <p:blipFill>
          <a:blip r:embed="rId2"/>
          <a:stretch>
            <a:fillRect/>
          </a:stretch>
        </p:blipFill>
        <p:spPr>
          <a:xfrm>
            <a:off x="1881553" y="837028"/>
            <a:ext cx="5380893" cy="3153947"/>
          </a:xfrm>
          <a:prstGeom prst="rect">
            <a:avLst/>
          </a:prstGeom>
        </p:spPr>
      </p:pic>
    </p:spTree>
    <p:extLst>
      <p:ext uri="{BB962C8B-B14F-4D97-AF65-F5344CB8AC3E}">
        <p14:creationId xmlns:p14="http://schemas.microsoft.com/office/powerpoint/2010/main" val="29416823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AA795-11E7-4FC9-BB04-7DB715E9DF83}"/>
              </a:ext>
            </a:extLst>
          </p:cNvPr>
          <p:cNvSpPr>
            <a:spLocks noGrp="1"/>
          </p:cNvSpPr>
          <p:nvPr>
            <p:ph type="ctrTitle"/>
          </p:nvPr>
        </p:nvSpPr>
        <p:spPr>
          <a:xfrm>
            <a:off x="1477108" y="1266092"/>
            <a:ext cx="6105242" cy="2475914"/>
          </a:xfrm>
        </p:spPr>
        <p:txBody>
          <a:bodyPr/>
          <a:lstStyle/>
          <a:p>
            <a:r>
              <a:rPr lang="en-US" b="1" u="sng" dirty="0"/>
              <a:t>IMPLEMENTATION AND CODING</a:t>
            </a:r>
            <a:endParaRPr lang="en-IN" b="1" u="sng" dirty="0"/>
          </a:p>
        </p:txBody>
      </p:sp>
    </p:spTree>
    <p:extLst>
      <p:ext uri="{BB962C8B-B14F-4D97-AF65-F5344CB8AC3E}">
        <p14:creationId xmlns:p14="http://schemas.microsoft.com/office/powerpoint/2010/main" val="27641129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CF6F7-B6C3-4BE7-BE35-A7ED8A8D3FA7}"/>
              </a:ext>
            </a:extLst>
          </p:cNvPr>
          <p:cNvSpPr>
            <a:spLocks noGrp="1"/>
          </p:cNvSpPr>
          <p:nvPr>
            <p:ph type="ctrTitle"/>
          </p:nvPr>
        </p:nvSpPr>
        <p:spPr>
          <a:xfrm>
            <a:off x="782664" y="411675"/>
            <a:ext cx="7648413" cy="2269532"/>
          </a:xfrm>
        </p:spPr>
        <p:txBody>
          <a:bodyPr/>
          <a:lstStyle/>
          <a:p>
            <a:r>
              <a:rPr lang="en-US" sz="3600" u="sng" dirty="0"/>
              <a:t>IMPLEMENTATION OF FACE RECOGNITION</a:t>
            </a:r>
            <a:endParaRPr lang="en-IN" sz="3600" u="sng" dirty="0"/>
          </a:p>
        </p:txBody>
      </p:sp>
    </p:spTree>
    <p:extLst>
      <p:ext uri="{BB962C8B-B14F-4D97-AF65-F5344CB8AC3E}">
        <p14:creationId xmlns:p14="http://schemas.microsoft.com/office/powerpoint/2010/main" val="38864207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descr="Alternating Flow diagram showing 3 groups arranged from left to right with a title and bullet points in each group and a curved arrow showing the flow from one group to the next."/>
          <p:cNvGraphicFramePr>
            <a:graphicFrameLocks noGrp="1"/>
          </p:cNvGraphicFramePr>
          <p:nvPr>
            <p:ph idx="1"/>
            <p:extLst>
              <p:ext uri="{D42A27DB-BD31-4B8C-83A1-F6EECF244321}">
                <p14:modId xmlns:p14="http://schemas.microsoft.com/office/powerpoint/2010/main" val="2314054833"/>
              </p:ext>
            </p:extLst>
          </p:nvPr>
        </p:nvGraphicFramePr>
        <p:xfrm>
          <a:off x="519193" y="333215"/>
          <a:ext cx="7989376" cy="44480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6223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704D23-692E-4A36-81DB-153456E32FA1}"/>
              </a:ext>
            </a:extLst>
          </p:cNvPr>
          <p:cNvSpPr>
            <a:spLocks noGrp="1"/>
          </p:cNvSpPr>
          <p:nvPr>
            <p:ph type="body" idx="1"/>
          </p:nvPr>
        </p:nvSpPr>
        <p:spPr>
          <a:xfrm>
            <a:off x="689317" y="323557"/>
            <a:ext cx="7659857" cy="4199205"/>
          </a:xfrm>
        </p:spPr>
        <p:txBody>
          <a:bodyPr/>
          <a:lstStyle/>
          <a:p>
            <a:pPr marL="114300" indent="0">
              <a:buNone/>
            </a:pPr>
            <a:r>
              <a:rPr lang="en-US" b="0" i="0" dirty="0">
                <a:solidFill>
                  <a:schemeClr val="bg1"/>
                </a:solidFill>
                <a:effectLst/>
                <a:latin typeface="Maven Pro" panose="020B0604020202020204" charset="0"/>
              </a:rPr>
              <a:t>To build a personal voice assistant it’s necessary to install the following packages in your system using the pip command. All the code is implemented in VISUAL CODE STUDIO.</a:t>
            </a:r>
            <a:endParaRPr lang="en-US" b="1" dirty="0">
              <a:solidFill>
                <a:schemeClr val="bg1"/>
              </a:solidFill>
              <a:latin typeface="Maven Pro" panose="020B0604020202020204" charset="0"/>
            </a:endParaRPr>
          </a:p>
          <a:p>
            <a:pPr marL="114300" indent="0">
              <a:buNone/>
            </a:pPr>
            <a:endParaRPr lang="en-US" b="1" dirty="0"/>
          </a:p>
          <a:p>
            <a:pPr>
              <a:buFont typeface="+mj-lt"/>
              <a:buAutoNum type="arabicPeriod"/>
            </a:pPr>
            <a:r>
              <a:rPr lang="en-US" b="1" dirty="0"/>
              <a:t>Pyttsx3:</a:t>
            </a:r>
            <a:r>
              <a:rPr lang="en-US" dirty="0"/>
              <a:t> It is used for text to speech conversion.</a:t>
            </a:r>
          </a:p>
          <a:p>
            <a:pPr>
              <a:buFont typeface="+mj-lt"/>
              <a:buAutoNum type="arabicPeriod"/>
            </a:pPr>
            <a:r>
              <a:rPr lang="en-US" b="1" dirty="0"/>
              <a:t>Datetime: </a:t>
            </a:r>
            <a:r>
              <a:rPr lang="en-US" dirty="0"/>
              <a:t>It is used to access the current date and time.</a:t>
            </a:r>
          </a:p>
          <a:p>
            <a:pPr>
              <a:buFont typeface="+mj-lt"/>
              <a:buAutoNum type="arabicPeriod"/>
            </a:pPr>
            <a:r>
              <a:rPr lang="en-US" b="1" dirty="0"/>
              <a:t>Speech recognition: </a:t>
            </a:r>
            <a:r>
              <a:rPr lang="en-US" dirty="0"/>
              <a:t>It recognizes the user commands.</a:t>
            </a:r>
          </a:p>
          <a:p>
            <a:pPr>
              <a:buFont typeface="+mj-lt"/>
              <a:buAutoNum type="arabicPeriod"/>
            </a:pPr>
            <a:r>
              <a:rPr lang="en-US" b="1" dirty="0" err="1"/>
              <a:t>Wikepedia</a:t>
            </a:r>
            <a:r>
              <a:rPr lang="en-US" b="1" dirty="0"/>
              <a:t>: </a:t>
            </a:r>
            <a:r>
              <a:rPr lang="en-US" dirty="0"/>
              <a:t>This module is used to access the </a:t>
            </a:r>
            <a:r>
              <a:rPr lang="en-US" dirty="0" err="1"/>
              <a:t>wikedia</a:t>
            </a:r>
            <a:r>
              <a:rPr lang="en-US" dirty="0"/>
              <a:t> search for searching the desired input .</a:t>
            </a:r>
          </a:p>
          <a:p>
            <a:pPr>
              <a:buFont typeface="+mj-lt"/>
              <a:buAutoNum type="arabicPeriod"/>
            </a:pPr>
            <a:r>
              <a:rPr lang="en-US" b="1" dirty="0" err="1"/>
              <a:t>smtplib</a:t>
            </a:r>
            <a:r>
              <a:rPr lang="en-US" b="1" dirty="0"/>
              <a:t>: </a:t>
            </a:r>
            <a:r>
              <a:rPr lang="en-US" dirty="0"/>
              <a:t>It sends the emails</a:t>
            </a:r>
            <a:r>
              <a:rPr lang="en-US" b="0" i="0" dirty="0">
                <a:solidFill>
                  <a:schemeClr val="bg1"/>
                </a:solidFill>
                <a:effectLst/>
                <a:latin typeface="arial" panose="020B0604020202020204" pitchFamily="34" charset="0"/>
              </a:rPr>
              <a:t> </a:t>
            </a:r>
            <a:r>
              <a:rPr lang="en-US" b="0" i="0" dirty="0">
                <a:solidFill>
                  <a:schemeClr val="bg1"/>
                </a:solidFill>
                <a:effectLst/>
                <a:latin typeface="Maven Pro" panose="020B0604020202020204" charset="0"/>
              </a:rPr>
              <a:t>with HTML content and attachments.</a:t>
            </a:r>
          </a:p>
          <a:p>
            <a:pPr>
              <a:buFont typeface="+mj-lt"/>
              <a:buAutoNum type="arabicPeriod"/>
            </a:pPr>
            <a:r>
              <a:rPr lang="en-US" b="1" dirty="0" err="1">
                <a:solidFill>
                  <a:schemeClr val="bg1"/>
                </a:solidFill>
                <a:latin typeface="Maven Pro" panose="020B0604020202020204" charset="0"/>
              </a:rPr>
              <a:t>Webbrowser</a:t>
            </a:r>
            <a:r>
              <a:rPr lang="en-US" b="1" dirty="0">
                <a:solidFill>
                  <a:schemeClr val="bg1"/>
                </a:solidFill>
                <a:latin typeface="Maven Pro" panose="020B0604020202020204" charset="0"/>
              </a:rPr>
              <a:t>: </a:t>
            </a:r>
            <a:r>
              <a:rPr lang="en-US" dirty="0">
                <a:solidFill>
                  <a:schemeClr val="bg1"/>
                </a:solidFill>
                <a:latin typeface="Maven Pro" panose="020B0604020202020204" charset="0"/>
              </a:rPr>
              <a:t>It directly searches in the web browser based on user’s request.</a:t>
            </a:r>
          </a:p>
          <a:p>
            <a:pPr>
              <a:buFont typeface="+mj-lt"/>
              <a:buAutoNum type="arabicPeriod"/>
            </a:pPr>
            <a:r>
              <a:rPr lang="en-US" b="1" dirty="0" err="1">
                <a:solidFill>
                  <a:schemeClr val="bg1"/>
                </a:solidFill>
                <a:latin typeface="Maven Pro" panose="020B0604020202020204" charset="0"/>
              </a:rPr>
              <a:t>Os</a:t>
            </a:r>
            <a:r>
              <a:rPr lang="en-US" b="1" dirty="0">
                <a:solidFill>
                  <a:schemeClr val="bg1"/>
                </a:solidFill>
                <a:latin typeface="Maven Pro" panose="020B0604020202020204" charset="0"/>
              </a:rPr>
              <a:t>: </a:t>
            </a:r>
            <a:r>
              <a:rPr lang="en-US" dirty="0">
                <a:solidFill>
                  <a:schemeClr val="bg1"/>
                </a:solidFill>
                <a:latin typeface="Maven Pro" panose="020B0604020202020204" charset="0"/>
              </a:rPr>
              <a:t>It </a:t>
            </a:r>
            <a:r>
              <a:rPr lang="en-US" b="0" i="0" dirty="0">
                <a:solidFill>
                  <a:schemeClr val="bg1"/>
                </a:solidFill>
                <a:effectLst/>
                <a:latin typeface="Maven Pro" panose="020B0604020202020204" charset="0"/>
              </a:rPr>
              <a:t>provides functions for creating and removing a directory (folder), fetching its contents, changing and identifying the current directory, etc. </a:t>
            </a:r>
          </a:p>
          <a:p>
            <a:pPr marL="114300" indent="0">
              <a:buNone/>
            </a:pPr>
            <a:endParaRPr lang="en-US" b="1" dirty="0">
              <a:solidFill>
                <a:schemeClr val="bg1"/>
              </a:solidFill>
              <a:latin typeface="Maven Pro" panose="020B0604020202020204" charset="0"/>
            </a:endParaRPr>
          </a:p>
          <a:p>
            <a:pPr>
              <a:buFont typeface="+mj-lt"/>
              <a:buAutoNum type="arabicPeriod"/>
            </a:pPr>
            <a:endParaRPr lang="en-US" u="sng" dirty="0"/>
          </a:p>
          <a:p>
            <a:pPr marL="114300" indent="0">
              <a:buNone/>
            </a:pPr>
            <a:endParaRPr lang="en-US" u="sng" dirty="0"/>
          </a:p>
          <a:p>
            <a:pPr marL="114300" indent="0">
              <a:buNone/>
            </a:pPr>
            <a:r>
              <a:rPr lang="en-US" dirty="0"/>
              <a:t> </a:t>
            </a:r>
          </a:p>
          <a:p>
            <a:pPr marL="114300" indent="0">
              <a:buNone/>
            </a:pPr>
            <a:r>
              <a:rPr lang="en-US" u="sng" dirty="0"/>
              <a:t>     </a:t>
            </a:r>
            <a:endParaRPr lang="en-IN" u="sng" dirty="0"/>
          </a:p>
        </p:txBody>
      </p:sp>
    </p:spTree>
    <p:extLst>
      <p:ext uri="{BB962C8B-B14F-4D97-AF65-F5344CB8AC3E}">
        <p14:creationId xmlns:p14="http://schemas.microsoft.com/office/powerpoint/2010/main" val="11344964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ECD48F-F38B-4DBE-8451-461C3F68A43C}"/>
              </a:ext>
            </a:extLst>
          </p:cNvPr>
          <p:cNvSpPr>
            <a:spLocks noGrp="1"/>
          </p:cNvSpPr>
          <p:nvPr>
            <p:ph type="body" idx="1"/>
          </p:nvPr>
        </p:nvSpPr>
        <p:spPr>
          <a:xfrm>
            <a:off x="618825" y="618978"/>
            <a:ext cx="7667046" cy="3713871"/>
          </a:xfrm>
        </p:spPr>
        <p:txBody>
          <a:bodyPr/>
          <a:lstStyle/>
          <a:p>
            <a:pPr marL="114300" indent="0">
              <a:buNone/>
            </a:pPr>
            <a:r>
              <a:rPr lang="en-US" b="1" dirty="0"/>
              <a:t>8. </a:t>
            </a:r>
            <a:r>
              <a:rPr lang="en-US" b="1" dirty="0" err="1"/>
              <a:t>psutil</a:t>
            </a:r>
            <a:r>
              <a:rPr lang="en-US" b="1" dirty="0"/>
              <a:t>: </a:t>
            </a:r>
            <a:r>
              <a:rPr lang="en-US" dirty="0"/>
              <a:t> It is </a:t>
            </a:r>
            <a:r>
              <a:rPr lang="en-US" b="0" i="0" dirty="0">
                <a:solidFill>
                  <a:schemeClr val="bg1"/>
                </a:solidFill>
                <a:effectLst/>
                <a:latin typeface="Maven Pro" panose="020B0604020202020204" charset="0"/>
              </a:rPr>
              <a:t>a cross-platform </a:t>
            </a:r>
            <a:r>
              <a:rPr lang="en-US" i="0" dirty="0">
                <a:solidFill>
                  <a:schemeClr val="bg1"/>
                </a:solidFill>
                <a:effectLst/>
                <a:latin typeface="Maven Pro" panose="020B0604020202020204" charset="0"/>
              </a:rPr>
              <a:t>library</a:t>
            </a:r>
            <a:r>
              <a:rPr lang="en-US" b="0" i="0" dirty="0">
                <a:solidFill>
                  <a:schemeClr val="bg1"/>
                </a:solidFill>
                <a:effectLst/>
                <a:latin typeface="Maven Pro" panose="020B0604020202020204" charset="0"/>
              </a:rPr>
              <a:t> for retrieving information on running processes and system utilization (CPU, memory, disks, network, sensors)</a:t>
            </a:r>
          </a:p>
          <a:p>
            <a:pPr marL="114300" indent="0">
              <a:buNone/>
            </a:pPr>
            <a:r>
              <a:rPr lang="en-US" b="1" dirty="0">
                <a:solidFill>
                  <a:schemeClr val="bg1"/>
                </a:solidFill>
                <a:latin typeface="Maven Pro" panose="020B0604020202020204" charset="0"/>
              </a:rPr>
              <a:t>9. </a:t>
            </a:r>
            <a:r>
              <a:rPr lang="en-US" b="1" dirty="0" err="1">
                <a:solidFill>
                  <a:schemeClr val="bg1"/>
                </a:solidFill>
                <a:latin typeface="Maven Pro" panose="020B0604020202020204" charset="0"/>
              </a:rPr>
              <a:t>pyjokes</a:t>
            </a:r>
            <a:r>
              <a:rPr lang="en-US" b="1" dirty="0">
                <a:solidFill>
                  <a:schemeClr val="bg1"/>
                </a:solidFill>
                <a:latin typeface="Maven Pro" panose="020B0604020202020204" charset="0"/>
              </a:rPr>
              <a:t>: </a:t>
            </a:r>
            <a:r>
              <a:rPr lang="en-US" dirty="0">
                <a:solidFill>
                  <a:schemeClr val="bg1"/>
                </a:solidFill>
                <a:latin typeface="Maven Pro" panose="020B0604020202020204" charset="0"/>
              </a:rPr>
              <a:t>It creates random jokes and displays on user’s command.</a:t>
            </a:r>
          </a:p>
          <a:p>
            <a:pPr marL="114300" indent="0">
              <a:buNone/>
            </a:pPr>
            <a:r>
              <a:rPr lang="en-US" b="1" dirty="0">
                <a:solidFill>
                  <a:schemeClr val="bg1"/>
                </a:solidFill>
                <a:latin typeface="Maven Pro" panose="020B0604020202020204" charset="0"/>
              </a:rPr>
              <a:t>10. </a:t>
            </a:r>
            <a:r>
              <a:rPr lang="en-US" b="1" dirty="0" err="1">
                <a:solidFill>
                  <a:schemeClr val="bg1"/>
                </a:solidFill>
                <a:latin typeface="Maven Pro" panose="020B0604020202020204" charset="0"/>
              </a:rPr>
              <a:t>pywhatkit</a:t>
            </a:r>
            <a:r>
              <a:rPr lang="en-US" b="1" dirty="0">
                <a:solidFill>
                  <a:schemeClr val="bg1"/>
                </a:solidFill>
                <a:latin typeface="Maven Pro" panose="020B0604020202020204" charset="0"/>
              </a:rPr>
              <a:t>: </a:t>
            </a:r>
            <a:r>
              <a:rPr lang="en-US" dirty="0">
                <a:solidFill>
                  <a:schemeClr val="bg1"/>
                </a:solidFill>
                <a:latin typeface="Maven Pro" panose="020B0604020202020204" charset="0"/>
              </a:rPr>
              <a:t>It is used for you tube search, sending </a:t>
            </a:r>
            <a:r>
              <a:rPr lang="en-US" dirty="0" err="1">
                <a:solidFill>
                  <a:schemeClr val="bg1"/>
                </a:solidFill>
                <a:latin typeface="Maven Pro" panose="020B0604020202020204" charset="0"/>
              </a:rPr>
              <a:t>whatsapp</a:t>
            </a:r>
            <a:r>
              <a:rPr lang="en-US" dirty="0">
                <a:solidFill>
                  <a:schemeClr val="bg1"/>
                </a:solidFill>
                <a:latin typeface="Maven Pro" panose="020B0604020202020204" charset="0"/>
              </a:rPr>
              <a:t> messages etc.</a:t>
            </a:r>
          </a:p>
          <a:p>
            <a:pPr marL="114300" indent="0">
              <a:buNone/>
            </a:pPr>
            <a:r>
              <a:rPr lang="en-US" b="1" dirty="0">
                <a:solidFill>
                  <a:schemeClr val="bg1"/>
                </a:solidFill>
                <a:latin typeface="Maven Pro" panose="020B0604020202020204" charset="0"/>
              </a:rPr>
              <a:t>11. </a:t>
            </a:r>
            <a:r>
              <a:rPr lang="en-US" b="1" dirty="0" err="1">
                <a:solidFill>
                  <a:schemeClr val="bg1"/>
                </a:solidFill>
                <a:latin typeface="Maven Pro" panose="020B0604020202020204" charset="0"/>
              </a:rPr>
              <a:t>Wolframalfa</a:t>
            </a:r>
            <a:r>
              <a:rPr lang="en-US" b="1" dirty="0">
                <a:solidFill>
                  <a:schemeClr val="bg1"/>
                </a:solidFill>
                <a:latin typeface="Maven Pro" panose="020B0604020202020204" charset="0"/>
              </a:rPr>
              <a:t>: </a:t>
            </a:r>
            <a:r>
              <a:rPr lang="en-US" dirty="0">
                <a:solidFill>
                  <a:schemeClr val="bg1"/>
                </a:solidFill>
                <a:latin typeface="Maven Pro" panose="020B0604020202020204" charset="0"/>
              </a:rPr>
              <a:t>It is used to access wolfram alfa engine for solving computational and geographical questions.</a:t>
            </a:r>
          </a:p>
          <a:p>
            <a:pPr marL="114300" indent="0">
              <a:buNone/>
            </a:pPr>
            <a:r>
              <a:rPr lang="en-US" b="1" dirty="0">
                <a:solidFill>
                  <a:schemeClr val="bg1"/>
                </a:solidFill>
                <a:latin typeface="Maven Pro" panose="020B0604020202020204" charset="0"/>
              </a:rPr>
              <a:t>12. requests: </a:t>
            </a:r>
            <a:r>
              <a:rPr lang="en-US" b="0" i="0" dirty="0">
                <a:solidFill>
                  <a:srgbClr val="202124"/>
                </a:solidFill>
                <a:effectLst/>
                <a:latin typeface="arial" panose="020B0604020202020204" pitchFamily="34" charset="0"/>
              </a:rPr>
              <a:t> </a:t>
            </a:r>
            <a:r>
              <a:rPr lang="en-US" b="0" i="0" dirty="0">
                <a:solidFill>
                  <a:schemeClr val="bg1"/>
                </a:solidFill>
                <a:effectLst/>
                <a:latin typeface="Maven Pro" panose="020B0604020202020204" charset="0"/>
              </a:rPr>
              <a:t>allows you to send HTTP </a:t>
            </a:r>
            <a:r>
              <a:rPr lang="en-US" i="0" dirty="0">
                <a:solidFill>
                  <a:schemeClr val="bg1"/>
                </a:solidFill>
                <a:effectLst/>
                <a:latin typeface="Maven Pro" panose="020B0604020202020204" charset="0"/>
              </a:rPr>
              <a:t>requests </a:t>
            </a:r>
            <a:r>
              <a:rPr lang="en-US" b="0" i="0" dirty="0">
                <a:solidFill>
                  <a:schemeClr val="bg1"/>
                </a:solidFill>
                <a:effectLst/>
                <a:latin typeface="Maven Pro" panose="020B0604020202020204" charset="0"/>
              </a:rPr>
              <a:t>using </a:t>
            </a:r>
            <a:r>
              <a:rPr lang="en-US" i="0" dirty="0">
                <a:solidFill>
                  <a:schemeClr val="bg1"/>
                </a:solidFill>
                <a:effectLst/>
                <a:latin typeface="Maven Pro" panose="020B0604020202020204" charset="0"/>
              </a:rPr>
              <a:t>Python</a:t>
            </a:r>
            <a:r>
              <a:rPr lang="en-US" b="0" i="0" dirty="0">
                <a:solidFill>
                  <a:schemeClr val="bg1"/>
                </a:solidFill>
                <a:effectLst/>
                <a:latin typeface="Maven Pro" panose="020B0604020202020204" charset="0"/>
              </a:rPr>
              <a:t>. The HTTP </a:t>
            </a:r>
            <a:r>
              <a:rPr lang="en-US" i="0" dirty="0">
                <a:solidFill>
                  <a:schemeClr val="bg1"/>
                </a:solidFill>
                <a:effectLst/>
                <a:latin typeface="Maven Pro" panose="020B0604020202020204" charset="0"/>
              </a:rPr>
              <a:t>request</a:t>
            </a:r>
            <a:r>
              <a:rPr lang="en-US" b="0" i="0" dirty="0">
                <a:solidFill>
                  <a:schemeClr val="bg1"/>
                </a:solidFill>
                <a:effectLst/>
                <a:latin typeface="Maven Pro" panose="020B0604020202020204" charset="0"/>
              </a:rPr>
              <a:t> returns a Response Object with all the response data (content, encoding, status, </a:t>
            </a:r>
            <a:r>
              <a:rPr lang="en-US" b="0" i="0" dirty="0" err="1">
                <a:solidFill>
                  <a:schemeClr val="bg1"/>
                </a:solidFill>
                <a:effectLst/>
                <a:latin typeface="Maven Pro" panose="020B0604020202020204" charset="0"/>
              </a:rPr>
              <a:t>etc</a:t>
            </a:r>
            <a:r>
              <a:rPr lang="en-US" b="0" i="0" dirty="0">
                <a:solidFill>
                  <a:schemeClr val="bg1"/>
                </a:solidFill>
                <a:effectLst/>
                <a:latin typeface="Maven Pro" panose="020B0604020202020204" charset="0"/>
              </a:rPr>
              <a:t>).</a:t>
            </a:r>
          </a:p>
          <a:p>
            <a:pPr marL="114300" indent="0">
              <a:buNone/>
            </a:pPr>
            <a:r>
              <a:rPr lang="en-US" b="1" dirty="0">
                <a:solidFill>
                  <a:schemeClr val="bg1"/>
                </a:solidFill>
                <a:latin typeface="Maven Pro" panose="020B0604020202020204" charset="0"/>
              </a:rPr>
              <a:t>13. json: </a:t>
            </a:r>
            <a:r>
              <a:rPr lang="en-US" dirty="0">
                <a:solidFill>
                  <a:schemeClr val="bg1"/>
                </a:solidFill>
                <a:latin typeface="Maven Pro" panose="020B0604020202020204" charset="0"/>
              </a:rPr>
              <a:t>It is used to access weather forecast.</a:t>
            </a:r>
            <a:endParaRPr lang="en-US" b="1" dirty="0">
              <a:solidFill>
                <a:schemeClr val="bg1"/>
              </a:solidFill>
              <a:latin typeface="Maven Pro" panose="020B0604020202020204" charset="0"/>
            </a:endParaRPr>
          </a:p>
          <a:p>
            <a:pPr marL="114300" indent="0">
              <a:buNone/>
            </a:pPr>
            <a:endParaRPr lang="en-US" b="1" dirty="0">
              <a:solidFill>
                <a:schemeClr val="bg1"/>
              </a:solidFill>
              <a:latin typeface="Maven Pro" panose="020B0604020202020204" charset="0"/>
            </a:endParaRPr>
          </a:p>
          <a:p>
            <a:pPr marL="114300" indent="0">
              <a:buNone/>
            </a:pPr>
            <a:endParaRPr lang="en-US" b="1" dirty="0">
              <a:solidFill>
                <a:schemeClr val="bg1"/>
              </a:solidFill>
              <a:latin typeface="Maven Pro" panose="020B0604020202020204" charset="0"/>
            </a:endParaRPr>
          </a:p>
          <a:p>
            <a:pPr marL="114300" indent="0">
              <a:buNone/>
            </a:pPr>
            <a:endParaRPr lang="en-IN" b="1" dirty="0">
              <a:solidFill>
                <a:schemeClr val="bg1"/>
              </a:solidFill>
              <a:latin typeface="Maven Pro" panose="020B0604020202020204" charset="0"/>
            </a:endParaRPr>
          </a:p>
        </p:txBody>
      </p:sp>
    </p:spTree>
    <p:extLst>
      <p:ext uri="{BB962C8B-B14F-4D97-AF65-F5344CB8AC3E}">
        <p14:creationId xmlns:p14="http://schemas.microsoft.com/office/powerpoint/2010/main" val="27126817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4A299B-4552-4F35-88F4-281803DCF405}"/>
              </a:ext>
            </a:extLst>
          </p:cNvPr>
          <p:cNvSpPr>
            <a:spLocks noGrp="1"/>
          </p:cNvSpPr>
          <p:nvPr>
            <p:ph type="body" idx="1"/>
          </p:nvPr>
        </p:nvSpPr>
        <p:spPr>
          <a:xfrm>
            <a:off x="956603" y="358726"/>
            <a:ext cx="7294099" cy="3836719"/>
          </a:xfrm>
        </p:spPr>
        <p:txBody>
          <a:bodyPr/>
          <a:lstStyle/>
          <a:p>
            <a:pPr algn="just">
              <a:buFont typeface="Wingdings" panose="05000000000000000000" pitchFamily="2" charset="2"/>
              <a:buChar char="q"/>
            </a:pPr>
            <a:r>
              <a:rPr lang="en-US" b="1" i="0" dirty="0">
                <a:solidFill>
                  <a:schemeClr val="bg1"/>
                </a:solidFill>
                <a:effectLst/>
                <a:latin typeface="Maven Pro" panose="020B0604020202020204" charset="0"/>
              </a:rPr>
              <a:t>Setting up the speech engine:</a:t>
            </a:r>
            <a:r>
              <a:rPr lang="en-US" dirty="0">
                <a:solidFill>
                  <a:schemeClr val="bg1"/>
                </a:solidFill>
                <a:latin typeface="Maven Pro" panose="020B0604020202020204" charset="0"/>
              </a:rPr>
              <a:t> </a:t>
            </a:r>
          </a:p>
          <a:p>
            <a:pPr marL="114300" indent="0" algn="just">
              <a:buNone/>
            </a:pPr>
            <a:r>
              <a:rPr lang="en-US" dirty="0">
                <a:solidFill>
                  <a:schemeClr val="bg1"/>
                </a:solidFill>
                <a:latin typeface="Maven Pro" panose="020B0604020202020204" charset="0"/>
              </a:rPr>
              <a:t>       </a:t>
            </a:r>
            <a:r>
              <a:rPr lang="en-US" b="0" i="0" dirty="0">
                <a:solidFill>
                  <a:schemeClr val="bg1"/>
                </a:solidFill>
                <a:effectLst/>
                <a:latin typeface="Maven Pro" panose="020B0604020202020204" charset="0"/>
              </a:rPr>
              <a:t>The </a:t>
            </a:r>
            <a:r>
              <a:rPr lang="en-US" b="1" i="0" dirty="0">
                <a:solidFill>
                  <a:schemeClr val="bg1"/>
                </a:solidFill>
                <a:effectLst/>
                <a:latin typeface="Maven Pro" panose="020B0604020202020204" charset="0"/>
              </a:rPr>
              <a:t>pyttsx3</a:t>
            </a:r>
            <a:r>
              <a:rPr lang="en-US" b="0" i="0" dirty="0">
                <a:solidFill>
                  <a:schemeClr val="bg1"/>
                </a:solidFill>
                <a:effectLst/>
                <a:latin typeface="Maven Pro" panose="020B0604020202020204" charset="0"/>
              </a:rPr>
              <a:t> module is stored in a variable name engine</a:t>
            </a:r>
            <a:r>
              <a:rPr lang="en-US" b="0" i="0" dirty="0">
                <a:solidFill>
                  <a:srgbClr val="292929"/>
                </a:solidFill>
                <a:effectLst/>
                <a:latin typeface="Maven Pro" panose="020B0604020202020204" charset="0"/>
              </a:rPr>
              <a:t>. The        </a:t>
            </a:r>
            <a:r>
              <a:rPr lang="en-US" b="0" i="0" dirty="0">
                <a:solidFill>
                  <a:schemeClr val="bg1"/>
                </a:solidFill>
                <a:effectLst/>
                <a:latin typeface="Maven Pro" panose="020B0604020202020204" charset="0"/>
              </a:rPr>
              <a:t>voice Id can be set as either 0 or 1, 0 indicates Male voice and 1 indicates Female voice.</a:t>
            </a:r>
          </a:p>
          <a:p>
            <a:pPr algn="just">
              <a:buFont typeface="Wingdings" panose="05000000000000000000" pitchFamily="2" charset="2"/>
              <a:buChar char="q"/>
            </a:pPr>
            <a:endParaRPr lang="en-US" b="0" i="0" dirty="0">
              <a:solidFill>
                <a:schemeClr val="bg1"/>
              </a:solidFill>
              <a:effectLst/>
              <a:latin typeface="Maven Pro" panose="020B0604020202020204" charset="0"/>
            </a:endParaRPr>
          </a:p>
          <a:p>
            <a:pPr algn="just">
              <a:buFont typeface="Wingdings" panose="05000000000000000000" pitchFamily="2" charset="2"/>
              <a:buChar char="q"/>
            </a:pPr>
            <a:r>
              <a:rPr lang="en-US" b="0" i="0" dirty="0">
                <a:solidFill>
                  <a:schemeClr val="bg1"/>
                </a:solidFill>
                <a:effectLst/>
                <a:latin typeface="Maven Pro" panose="020B0604020202020204" charset="0"/>
              </a:rPr>
              <a:t>Now define a function </a:t>
            </a:r>
            <a:r>
              <a:rPr lang="en-US" b="1" i="0" dirty="0">
                <a:solidFill>
                  <a:schemeClr val="bg1"/>
                </a:solidFill>
                <a:effectLst/>
                <a:latin typeface="Maven Pro" panose="020B0604020202020204" charset="0"/>
              </a:rPr>
              <a:t>speak</a:t>
            </a:r>
            <a:r>
              <a:rPr lang="en-US" b="0" i="0" dirty="0">
                <a:solidFill>
                  <a:schemeClr val="bg1"/>
                </a:solidFill>
                <a:effectLst/>
                <a:latin typeface="Maven Pro" panose="020B0604020202020204" charset="0"/>
              </a:rPr>
              <a:t> which converts text to speech. The speak function takes the text as its argument, further initialize the engine.</a:t>
            </a:r>
          </a:p>
          <a:p>
            <a:pPr algn="just">
              <a:buFont typeface="Wingdings" panose="05000000000000000000" pitchFamily="2" charset="2"/>
              <a:buChar char="q"/>
            </a:pPr>
            <a:endParaRPr lang="en-US" b="1" i="0" dirty="0">
              <a:solidFill>
                <a:schemeClr val="bg1"/>
              </a:solidFill>
              <a:effectLst/>
              <a:latin typeface="Maven Pro" panose="020B0604020202020204" charset="0"/>
            </a:endParaRPr>
          </a:p>
          <a:p>
            <a:pPr algn="just">
              <a:buFont typeface="Wingdings" panose="05000000000000000000" pitchFamily="2" charset="2"/>
              <a:buChar char="q"/>
            </a:pPr>
            <a:r>
              <a:rPr lang="en-US" b="1" i="0" dirty="0" err="1">
                <a:solidFill>
                  <a:schemeClr val="bg1"/>
                </a:solidFill>
                <a:effectLst/>
                <a:latin typeface="Maven Pro" panose="020B0604020202020204" charset="0"/>
              </a:rPr>
              <a:t>runAndWait</a:t>
            </a:r>
            <a:r>
              <a:rPr lang="en-US" b="1" i="0" dirty="0">
                <a:solidFill>
                  <a:schemeClr val="bg1"/>
                </a:solidFill>
                <a:effectLst/>
                <a:latin typeface="Maven Pro" panose="020B0604020202020204" charset="0"/>
              </a:rPr>
              <a:t>:</a:t>
            </a:r>
            <a:r>
              <a:rPr lang="en-US" b="0" i="0" dirty="0">
                <a:solidFill>
                  <a:schemeClr val="bg1"/>
                </a:solidFill>
                <a:effectLst/>
                <a:latin typeface="Maven Pro" panose="020B0604020202020204" charset="0"/>
              </a:rPr>
              <a:t> </a:t>
            </a:r>
          </a:p>
          <a:p>
            <a:pPr marL="114300" indent="0" algn="just">
              <a:buNone/>
            </a:pPr>
            <a:r>
              <a:rPr lang="en-US" dirty="0">
                <a:solidFill>
                  <a:schemeClr val="bg1"/>
                </a:solidFill>
                <a:latin typeface="Maven Pro" panose="020B0604020202020204" charset="0"/>
              </a:rPr>
              <a:t>            </a:t>
            </a:r>
            <a:r>
              <a:rPr lang="en-US" b="0" i="0" dirty="0">
                <a:solidFill>
                  <a:schemeClr val="bg1"/>
                </a:solidFill>
                <a:effectLst/>
                <a:latin typeface="Maven Pro" panose="020B0604020202020204" charset="0"/>
              </a:rPr>
              <a:t>This function Blocks while processing all currently queued commands. It Invokes callbacks for engine notifications appropriately and returns back when all commands queued before this call are emptied from the queue.</a:t>
            </a:r>
          </a:p>
          <a:p>
            <a:pPr algn="l"/>
            <a:endParaRPr lang="en-US" b="0" i="0" dirty="0">
              <a:solidFill>
                <a:schemeClr val="bg1"/>
              </a:solidFill>
              <a:effectLst/>
              <a:latin typeface="charter"/>
            </a:endParaRPr>
          </a:p>
          <a:p>
            <a:pPr marL="114300" indent="0" algn="l">
              <a:buNone/>
            </a:pPr>
            <a:endParaRPr lang="en-US" b="0" i="0" dirty="0">
              <a:solidFill>
                <a:schemeClr val="bg1"/>
              </a:solidFill>
              <a:effectLst/>
              <a:latin typeface="charter"/>
            </a:endParaRPr>
          </a:p>
          <a:p>
            <a:endParaRPr lang="en-IN" dirty="0">
              <a:solidFill>
                <a:schemeClr val="bg1"/>
              </a:solidFill>
            </a:endParaRPr>
          </a:p>
          <a:p>
            <a:pPr marL="114300" indent="0">
              <a:buNone/>
            </a:pPr>
            <a:endParaRPr lang="en-IN" dirty="0"/>
          </a:p>
          <a:p>
            <a:pPr marL="114300" indent="0">
              <a:buNone/>
            </a:pPr>
            <a:endParaRPr lang="en-US" dirty="0"/>
          </a:p>
        </p:txBody>
      </p:sp>
    </p:spTree>
    <p:extLst>
      <p:ext uri="{BB962C8B-B14F-4D97-AF65-F5344CB8AC3E}">
        <p14:creationId xmlns:p14="http://schemas.microsoft.com/office/powerpoint/2010/main" val="32372459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9C26DC-7025-44BD-893A-5745DE2920BA}"/>
              </a:ext>
            </a:extLst>
          </p:cNvPr>
          <p:cNvSpPr>
            <a:spLocks noGrp="1"/>
          </p:cNvSpPr>
          <p:nvPr>
            <p:ph type="body" idx="1"/>
          </p:nvPr>
        </p:nvSpPr>
        <p:spPr>
          <a:xfrm>
            <a:off x="858129" y="464234"/>
            <a:ext cx="7600071" cy="3840480"/>
          </a:xfrm>
        </p:spPr>
        <p:txBody>
          <a:bodyPr/>
          <a:lstStyle/>
          <a:p>
            <a:pPr algn="just">
              <a:buFont typeface="Wingdings" panose="05000000000000000000" pitchFamily="2" charset="2"/>
              <a:buChar char="q"/>
            </a:pPr>
            <a:r>
              <a:rPr lang="en-US" b="1" i="0" dirty="0">
                <a:solidFill>
                  <a:schemeClr val="bg1"/>
                </a:solidFill>
                <a:effectLst/>
                <a:latin typeface="Maven Pro" panose="020B0604020202020204" charset="0"/>
              </a:rPr>
              <a:t>Setting up the command function for your AI assistant :</a:t>
            </a:r>
            <a:endParaRPr lang="en-US" dirty="0">
              <a:solidFill>
                <a:schemeClr val="bg1"/>
              </a:solidFill>
              <a:latin typeface="Maven Pro" panose="020B0604020202020204" charset="0"/>
            </a:endParaRPr>
          </a:p>
          <a:p>
            <a:pPr marL="114300" indent="0" algn="just">
              <a:buNone/>
            </a:pPr>
            <a:r>
              <a:rPr lang="en-US" b="0" i="0" dirty="0">
                <a:solidFill>
                  <a:schemeClr val="bg1"/>
                </a:solidFill>
                <a:effectLst/>
                <a:latin typeface="Maven Pro" panose="020B0604020202020204" charset="0"/>
              </a:rPr>
              <a:t>         Define a function </a:t>
            </a:r>
            <a:r>
              <a:rPr lang="en-US" b="1" i="0" dirty="0" err="1">
                <a:solidFill>
                  <a:schemeClr val="bg1"/>
                </a:solidFill>
                <a:effectLst/>
                <a:latin typeface="Maven Pro" panose="020B0604020202020204" charset="0"/>
              </a:rPr>
              <a:t>takecommand</a:t>
            </a:r>
            <a:r>
              <a:rPr lang="en-US" b="0" i="0" dirty="0">
                <a:solidFill>
                  <a:schemeClr val="bg1"/>
                </a:solidFill>
                <a:effectLst/>
                <a:latin typeface="Maven Pro" panose="020B0604020202020204" charset="0"/>
              </a:rPr>
              <a:t> for the AI assistant to understand and to accept human language. The microphone captures the human speech and the recognizer recognizes the speech to give a response.</a:t>
            </a:r>
          </a:p>
          <a:p>
            <a:pPr algn="just">
              <a:buFont typeface="Wingdings" panose="05000000000000000000" pitchFamily="2" charset="2"/>
              <a:buChar char="q"/>
            </a:pPr>
            <a:endParaRPr lang="en-US" dirty="0">
              <a:solidFill>
                <a:schemeClr val="bg1"/>
              </a:solidFill>
              <a:latin typeface="Maven Pro" panose="020B0604020202020204" charset="0"/>
            </a:endParaRPr>
          </a:p>
          <a:p>
            <a:pPr algn="just">
              <a:buFont typeface="Wingdings" panose="05000000000000000000" pitchFamily="2" charset="2"/>
              <a:buChar char="q"/>
            </a:pPr>
            <a:r>
              <a:rPr lang="en-US" b="1" i="0" dirty="0">
                <a:solidFill>
                  <a:schemeClr val="bg1"/>
                </a:solidFill>
                <a:effectLst/>
                <a:latin typeface="Maven Pro" panose="020B0604020202020204" charset="0"/>
              </a:rPr>
              <a:t>The Main function:</a:t>
            </a:r>
            <a:endParaRPr lang="en-US" dirty="0">
              <a:solidFill>
                <a:schemeClr val="bg1"/>
              </a:solidFill>
              <a:latin typeface="Maven Pro" panose="020B0604020202020204" charset="0"/>
            </a:endParaRPr>
          </a:p>
          <a:p>
            <a:pPr marL="114300" indent="0" algn="just">
              <a:buNone/>
            </a:pPr>
            <a:r>
              <a:rPr lang="en-US" b="0" i="0" dirty="0">
                <a:solidFill>
                  <a:schemeClr val="bg1"/>
                </a:solidFill>
                <a:effectLst/>
                <a:latin typeface="Maven Pro" panose="020B0604020202020204" charset="0"/>
              </a:rPr>
              <a:t>        The main function starts takes the commands given by the humans and stores in the variable </a:t>
            </a:r>
            <a:r>
              <a:rPr lang="en-US" b="1" i="0" dirty="0">
                <a:solidFill>
                  <a:schemeClr val="bg1"/>
                </a:solidFill>
                <a:effectLst/>
                <a:latin typeface="Maven Pro" panose="020B0604020202020204" charset="0"/>
              </a:rPr>
              <a:t>statement</a:t>
            </a:r>
            <a:r>
              <a:rPr lang="en-US" b="0" i="0" dirty="0">
                <a:solidFill>
                  <a:schemeClr val="bg1"/>
                </a:solidFill>
                <a:effectLst/>
                <a:latin typeface="Maven Pro" panose="020B0604020202020204" charset="0"/>
              </a:rPr>
              <a:t>. If the following trigger words are there in the statement given by the users it invokes the virtual assistant to speak the commands.</a:t>
            </a:r>
          </a:p>
          <a:p>
            <a:endParaRPr lang="en-IN" dirty="0"/>
          </a:p>
        </p:txBody>
      </p:sp>
    </p:spTree>
    <p:extLst>
      <p:ext uri="{BB962C8B-B14F-4D97-AF65-F5344CB8AC3E}">
        <p14:creationId xmlns:p14="http://schemas.microsoft.com/office/powerpoint/2010/main" val="16826074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83D18B-FE65-4E97-B526-309CD16371EA}"/>
              </a:ext>
            </a:extLst>
          </p:cNvPr>
          <p:cNvPicPr>
            <a:picLocks noChangeAspect="1"/>
          </p:cNvPicPr>
          <p:nvPr/>
        </p:nvPicPr>
        <p:blipFill>
          <a:blip r:embed="rId2"/>
          <a:stretch>
            <a:fillRect/>
          </a:stretch>
        </p:blipFill>
        <p:spPr>
          <a:xfrm>
            <a:off x="829994" y="0"/>
            <a:ext cx="7301131" cy="5143500"/>
          </a:xfrm>
          <a:prstGeom prst="rect">
            <a:avLst/>
          </a:prstGeom>
        </p:spPr>
      </p:pic>
    </p:spTree>
    <p:extLst>
      <p:ext uri="{BB962C8B-B14F-4D97-AF65-F5344CB8AC3E}">
        <p14:creationId xmlns:p14="http://schemas.microsoft.com/office/powerpoint/2010/main" val="2077122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B84636-8B20-4851-848F-110804AC6579}"/>
              </a:ext>
            </a:extLst>
          </p:cNvPr>
          <p:cNvPicPr>
            <a:picLocks noChangeAspect="1"/>
          </p:cNvPicPr>
          <p:nvPr/>
        </p:nvPicPr>
        <p:blipFill>
          <a:blip r:embed="rId2"/>
          <a:stretch>
            <a:fillRect/>
          </a:stretch>
        </p:blipFill>
        <p:spPr>
          <a:xfrm>
            <a:off x="942535" y="0"/>
            <a:ext cx="7188591" cy="5143500"/>
          </a:xfrm>
          <a:prstGeom prst="rect">
            <a:avLst/>
          </a:prstGeom>
        </p:spPr>
      </p:pic>
    </p:spTree>
    <p:extLst>
      <p:ext uri="{BB962C8B-B14F-4D97-AF65-F5344CB8AC3E}">
        <p14:creationId xmlns:p14="http://schemas.microsoft.com/office/powerpoint/2010/main" val="1649528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2A39D3-5BC8-4B10-9A00-CA76DA551E86}"/>
              </a:ext>
            </a:extLst>
          </p:cNvPr>
          <p:cNvSpPr>
            <a:spLocks noGrp="1"/>
          </p:cNvSpPr>
          <p:nvPr>
            <p:ph type="body" idx="1"/>
          </p:nvPr>
        </p:nvSpPr>
        <p:spPr>
          <a:xfrm>
            <a:off x="1358412" y="1002510"/>
            <a:ext cx="6384487" cy="2729023"/>
          </a:xfrm>
        </p:spPr>
        <p:txBody>
          <a:bodyPr/>
          <a:lstStyle/>
          <a:p>
            <a:pPr marL="114300" indent="0">
              <a:buNone/>
            </a:pPr>
            <a:endParaRPr lang="en-US" sz="2400" dirty="0"/>
          </a:p>
          <a:p>
            <a:pPr marL="114300" indent="0">
              <a:buNone/>
            </a:pPr>
            <a:r>
              <a:rPr lang="en-US" sz="2400" dirty="0"/>
              <a:t> </a:t>
            </a:r>
          </a:p>
          <a:p>
            <a:pPr>
              <a:buFont typeface="Wingdings" panose="05000000000000000000" pitchFamily="2" charset="2"/>
              <a:buChar char="v"/>
            </a:pPr>
            <a:r>
              <a:rPr lang="en-IN" dirty="0"/>
              <a:t>TEAM </a:t>
            </a:r>
          </a:p>
          <a:p>
            <a:pPr marL="114300" indent="0">
              <a:buNone/>
            </a:pPr>
            <a:r>
              <a:rPr lang="en-IN" dirty="0"/>
              <a:t>      MEMBERS-   </a:t>
            </a:r>
            <a:r>
              <a:rPr lang="en-IN" dirty="0" err="1"/>
              <a:t>Gopika</a:t>
            </a:r>
            <a:r>
              <a:rPr lang="en-IN" dirty="0"/>
              <a:t> Nair </a:t>
            </a:r>
          </a:p>
          <a:p>
            <a:pPr marL="114300" indent="0">
              <a:buNone/>
            </a:pPr>
            <a:r>
              <a:rPr lang="en-IN" dirty="0"/>
              <a:t>                           Lakshmi Sahithi </a:t>
            </a:r>
            <a:r>
              <a:rPr lang="en-IN" dirty="0" err="1"/>
              <a:t>Budamagunta</a:t>
            </a:r>
            <a:r>
              <a:rPr lang="en-IN" dirty="0"/>
              <a:t> </a:t>
            </a:r>
          </a:p>
          <a:p>
            <a:pPr marL="114300" indent="0">
              <a:buNone/>
            </a:pPr>
            <a:r>
              <a:rPr lang="en-IN" dirty="0"/>
              <a:t>                           </a:t>
            </a:r>
            <a:r>
              <a:rPr lang="en-IN" dirty="0" err="1"/>
              <a:t>Tarumani</a:t>
            </a:r>
            <a:r>
              <a:rPr lang="en-IN" dirty="0"/>
              <a:t> </a:t>
            </a:r>
            <a:r>
              <a:rPr lang="en-IN" dirty="0" err="1"/>
              <a:t>Vyshnavi</a:t>
            </a:r>
            <a:r>
              <a:rPr lang="en-IN" dirty="0"/>
              <a:t> </a:t>
            </a:r>
          </a:p>
          <a:p>
            <a:pPr marL="114300" indent="0">
              <a:buNone/>
            </a:pPr>
            <a:r>
              <a:rPr lang="en-IN" dirty="0"/>
              <a:t>                           </a:t>
            </a:r>
            <a:r>
              <a:rPr lang="en-IN" dirty="0" err="1"/>
              <a:t>Simerpreet</a:t>
            </a:r>
            <a:r>
              <a:rPr lang="en-IN" dirty="0"/>
              <a:t> Kaur </a:t>
            </a:r>
          </a:p>
          <a:p>
            <a:pPr marL="114300" indent="0">
              <a:buNone/>
            </a:pPr>
            <a:endParaRPr lang="en-US" dirty="0"/>
          </a:p>
        </p:txBody>
      </p:sp>
      <p:sp>
        <p:nvSpPr>
          <p:cNvPr id="3" name="Title 2">
            <a:extLst>
              <a:ext uri="{FF2B5EF4-FFF2-40B4-BE49-F238E27FC236}">
                <a16:creationId xmlns:a16="http://schemas.microsoft.com/office/drawing/2014/main" id="{50206C6A-561C-4826-A1D4-58FB0124FB11}"/>
              </a:ext>
            </a:extLst>
          </p:cNvPr>
          <p:cNvSpPr>
            <a:spLocks noGrp="1"/>
          </p:cNvSpPr>
          <p:nvPr>
            <p:ph type="ctrTitle"/>
          </p:nvPr>
        </p:nvSpPr>
        <p:spPr>
          <a:xfrm flipH="1">
            <a:off x="573106" y="411675"/>
            <a:ext cx="45719" cy="45719"/>
          </a:xfrm>
        </p:spPr>
        <p:txBody>
          <a:bodyPr/>
          <a:lstStyle/>
          <a:p>
            <a:r>
              <a:rPr lang="en-US" dirty="0"/>
              <a:t> </a:t>
            </a:r>
            <a:endParaRPr lang="en-IN" dirty="0"/>
          </a:p>
        </p:txBody>
      </p:sp>
    </p:spTree>
    <p:extLst>
      <p:ext uri="{BB962C8B-B14F-4D97-AF65-F5344CB8AC3E}">
        <p14:creationId xmlns:p14="http://schemas.microsoft.com/office/powerpoint/2010/main" val="34108141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DAB103-EBD2-4A3E-97D3-9A6126F85738}"/>
              </a:ext>
            </a:extLst>
          </p:cNvPr>
          <p:cNvPicPr>
            <a:picLocks noChangeAspect="1"/>
          </p:cNvPicPr>
          <p:nvPr/>
        </p:nvPicPr>
        <p:blipFill>
          <a:blip r:embed="rId2"/>
          <a:stretch>
            <a:fillRect/>
          </a:stretch>
        </p:blipFill>
        <p:spPr>
          <a:xfrm>
            <a:off x="1030458" y="84406"/>
            <a:ext cx="7083083" cy="5143500"/>
          </a:xfrm>
          <a:prstGeom prst="rect">
            <a:avLst/>
          </a:prstGeom>
        </p:spPr>
      </p:pic>
    </p:spTree>
    <p:extLst>
      <p:ext uri="{BB962C8B-B14F-4D97-AF65-F5344CB8AC3E}">
        <p14:creationId xmlns:p14="http://schemas.microsoft.com/office/powerpoint/2010/main" val="40712789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80AECB-D76F-41B3-8F45-AB8517AEFA08}"/>
              </a:ext>
            </a:extLst>
          </p:cNvPr>
          <p:cNvPicPr>
            <a:picLocks noChangeAspect="1"/>
          </p:cNvPicPr>
          <p:nvPr/>
        </p:nvPicPr>
        <p:blipFill>
          <a:blip r:embed="rId2"/>
          <a:stretch>
            <a:fillRect/>
          </a:stretch>
        </p:blipFill>
        <p:spPr>
          <a:xfrm>
            <a:off x="1083212" y="0"/>
            <a:ext cx="6977575" cy="5143500"/>
          </a:xfrm>
          <a:prstGeom prst="rect">
            <a:avLst/>
          </a:prstGeom>
        </p:spPr>
      </p:pic>
    </p:spTree>
    <p:extLst>
      <p:ext uri="{BB962C8B-B14F-4D97-AF65-F5344CB8AC3E}">
        <p14:creationId xmlns:p14="http://schemas.microsoft.com/office/powerpoint/2010/main" val="3362984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5BFDC-C108-470C-80C1-242F6C098603}"/>
              </a:ext>
            </a:extLst>
          </p:cNvPr>
          <p:cNvPicPr>
            <a:picLocks noChangeAspect="1"/>
          </p:cNvPicPr>
          <p:nvPr/>
        </p:nvPicPr>
        <p:blipFill>
          <a:blip r:embed="rId2"/>
          <a:stretch>
            <a:fillRect/>
          </a:stretch>
        </p:blipFill>
        <p:spPr>
          <a:xfrm>
            <a:off x="1104314" y="0"/>
            <a:ext cx="6886136" cy="5143500"/>
          </a:xfrm>
          <a:prstGeom prst="rect">
            <a:avLst/>
          </a:prstGeom>
        </p:spPr>
      </p:pic>
    </p:spTree>
    <p:extLst>
      <p:ext uri="{BB962C8B-B14F-4D97-AF65-F5344CB8AC3E}">
        <p14:creationId xmlns:p14="http://schemas.microsoft.com/office/powerpoint/2010/main" val="16850778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6B662C-59FD-428D-8D35-2C93815748C0}"/>
              </a:ext>
            </a:extLst>
          </p:cNvPr>
          <p:cNvPicPr>
            <a:picLocks noChangeAspect="1"/>
          </p:cNvPicPr>
          <p:nvPr/>
        </p:nvPicPr>
        <p:blipFill>
          <a:blip r:embed="rId2"/>
          <a:stretch>
            <a:fillRect/>
          </a:stretch>
        </p:blipFill>
        <p:spPr>
          <a:xfrm>
            <a:off x="1090247" y="0"/>
            <a:ext cx="6829864" cy="5143500"/>
          </a:xfrm>
          <a:prstGeom prst="rect">
            <a:avLst/>
          </a:prstGeom>
        </p:spPr>
      </p:pic>
    </p:spTree>
    <p:extLst>
      <p:ext uri="{BB962C8B-B14F-4D97-AF65-F5344CB8AC3E}">
        <p14:creationId xmlns:p14="http://schemas.microsoft.com/office/powerpoint/2010/main" val="21017719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553A9D-1420-4496-82D6-46F1C2B335D6}"/>
              </a:ext>
            </a:extLst>
          </p:cNvPr>
          <p:cNvPicPr>
            <a:picLocks noChangeAspect="1"/>
          </p:cNvPicPr>
          <p:nvPr/>
        </p:nvPicPr>
        <p:blipFill>
          <a:blip r:embed="rId2"/>
          <a:stretch>
            <a:fillRect/>
          </a:stretch>
        </p:blipFill>
        <p:spPr>
          <a:xfrm>
            <a:off x="1132449" y="0"/>
            <a:ext cx="6759526" cy="5143500"/>
          </a:xfrm>
          <a:prstGeom prst="rect">
            <a:avLst/>
          </a:prstGeom>
        </p:spPr>
      </p:pic>
    </p:spTree>
    <p:extLst>
      <p:ext uri="{BB962C8B-B14F-4D97-AF65-F5344CB8AC3E}">
        <p14:creationId xmlns:p14="http://schemas.microsoft.com/office/powerpoint/2010/main" val="1471056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F9D2B8-1498-4E8E-8A52-47332CBC6802}"/>
              </a:ext>
            </a:extLst>
          </p:cNvPr>
          <p:cNvPicPr>
            <a:picLocks noChangeAspect="1"/>
          </p:cNvPicPr>
          <p:nvPr/>
        </p:nvPicPr>
        <p:blipFill>
          <a:blip r:embed="rId2"/>
          <a:stretch>
            <a:fillRect/>
          </a:stretch>
        </p:blipFill>
        <p:spPr>
          <a:xfrm>
            <a:off x="0" y="32244"/>
            <a:ext cx="9144000" cy="5079012"/>
          </a:xfrm>
          <a:prstGeom prst="rect">
            <a:avLst/>
          </a:prstGeom>
        </p:spPr>
      </p:pic>
    </p:spTree>
    <p:extLst>
      <p:ext uri="{BB962C8B-B14F-4D97-AF65-F5344CB8AC3E}">
        <p14:creationId xmlns:p14="http://schemas.microsoft.com/office/powerpoint/2010/main" val="40570322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8580E3-FC04-407E-ACFF-4835B135F8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1" y="670"/>
            <a:ext cx="9141619" cy="5142830"/>
          </a:xfrm>
          <a:prstGeom prst="rect">
            <a:avLst/>
          </a:prstGeom>
        </p:spPr>
      </p:pic>
      <p:sp>
        <p:nvSpPr>
          <p:cNvPr id="2" name="Rectangle 1">
            <a:extLst>
              <a:ext uri="{FF2B5EF4-FFF2-40B4-BE49-F238E27FC236}">
                <a16:creationId xmlns:a16="http://schemas.microsoft.com/office/drawing/2014/main" id="{E7854311-04C0-4F21-B611-E8D608B33CA6}"/>
              </a:ext>
            </a:extLst>
          </p:cNvPr>
          <p:cNvSpPr/>
          <p:nvPr/>
        </p:nvSpPr>
        <p:spPr>
          <a:xfrm>
            <a:off x="0" y="4928461"/>
            <a:ext cx="9144000" cy="2150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2964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BE78F3-2E70-49D6-9B7B-9295AC1322D4}"/>
              </a:ext>
            </a:extLst>
          </p:cNvPr>
          <p:cNvPicPr>
            <a:picLocks noChangeAspect="1"/>
          </p:cNvPicPr>
          <p:nvPr/>
        </p:nvPicPr>
        <p:blipFill>
          <a:blip r:embed="rId2"/>
          <a:stretch>
            <a:fillRect/>
          </a:stretch>
        </p:blipFill>
        <p:spPr>
          <a:xfrm>
            <a:off x="0" y="228600"/>
            <a:ext cx="9144000" cy="4686300"/>
          </a:xfrm>
          <a:prstGeom prst="rect">
            <a:avLst/>
          </a:prstGeom>
        </p:spPr>
      </p:pic>
    </p:spTree>
    <p:extLst>
      <p:ext uri="{BB962C8B-B14F-4D97-AF65-F5344CB8AC3E}">
        <p14:creationId xmlns:p14="http://schemas.microsoft.com/office/powerpoint/2010/main" val="16214197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5371FD-F2B5-4335-A861-69DC5FA34C22}"/>
              </a:ext>
            </a:extLst>
          </p:cNvPr>
          <p:cNvPicPr>
            <a:picLocks noChangeAspect="1"/>
          </p:cNvPicPr>
          <p:nvPr/>
        </p:nvPicPr>
        <p:blipFill>
          <a:blip r:embed="rId2"/>
          <a:stretch>
            <a:fillRect/>
          </a:stretch>
        </p:blipFill>
        <p:spPr>
          <a:xfrm>
            <a:off x="0" y="224064"/>
            <a:ext cx="9144000" cy="4695371"/>
          </a:xfrm>
          <a:prstGeom prst="rect">
            <a:avLst/>
          </a:prstGeom>
        </p:spPr>
      </p:pic>
    </p:spTree>
    <p:extLst>
      <p:ext uri="{BB962C8B-B14F-4D97-AF65-F5344CB8AC3E}">
        <p14:creationId xmlns:p14="http://schemas.microsoft.com/office/powerpoint/2010/main" val="23456528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87E183-48FE-4C76-8D5F-36AE6D579D2C}"/>
              </a:ext>
            </a:extLst>
          </p:cNvPr>
          <p:cNvSpPr>
            <a:spLocks noGrp="1"/>
          </p:cNvSpPr>
          <p:nvPr>
            <p:ph type="body" idx="1"/>
          </p:nvPr>
        </p:nvSpPr>
        <p:spPr>
          <a:xfrm>
            <a:off x="801858" y="506437"/>
            <a:ext cx="7835705" cy="4093699"/>
          </a:xfrm>
        </p:spPr>
        <p:txBody>
          <a:bodyPr/>
          <a:lstStyle/>
          <a:p>
            <a:pPr marL="114300" indent="0">
              <a:buNone/>
            </a:pPr>
            <a:r>
              <a:rPr lang="en-US" dirty="0"/>
              <a:t> </a:t>
            </a:r>
          </a:p>
          <a:p>
            <a:pPr algn="just"/>
            <a:r>
              <a:rPr lang="en-US" dirty="0"/>
              <a:t>This personal face recognition assistant was implemented in two stages. </a:t>
            </a:r>
          </a:p>
          <a:p>
            <a:pPr algn="just"/>
            <a:r>
              <a:rPr lang="en-US" dirty="0"/>
              <a:t>In the first stage, a basic voice assistant was made and in the second stage face recognition was connected to it.</a:t>
            </a:r>
          </a:p>
          <a:p>
            <a:pPr marL="114300" indent="0" algn="just">
              <a:buNone/>
            </a:pPr>
            <a:r>
              <a:rPr lang="en-US" dirty="0"/>
              <a:t>    </a:t>
            </a:r>
            <a:r>
              <a:rPr lang="en-US" u="sng" dirty="0"/>
              <a:t>STAGE 1:</a:t>
            </a:r>
          </a:p>
          <a:p>
            <a:pPr marL="114300" indent="0" algn="just">
              <a:buNone/>
            </a:pPr>
            <a:endParaRPr lang="en-US" u="sng" dirty="0"/>
          </a:p>
          <a:p>
            <a:pPr algn="just">
              <a:buFont typeface="Wingdings" panose="05000000000000000000" pitchFamily="2" charset="2"/>
              <a:buChar char="v"/>
            </a:pPr>
            <a:r>
              <a:rPr lang="en-US" dirty="0"/>
              <a:t> First, we focused on implementing the basic personal voice assistant that can work accurately.</a:t>
            </a:r>
          </a:p>
          <a:p>
            <a:pPr algn="just">
              <a:buFont typeface="Wingdings" panose="05000000000000000000" pitchFamily="2" charset="2"/>
              <a:buChar char="v"/>
            </a:pPr>
            <a:r>
              <a:rPr lang="en-US" dirty="0"/>
              <a:t>All the basic functions like date and time, weather </a:t>
            </a:r>
            <a:r>
              <a:rPr lang="en-US" dirty="0" err="1"/>
              <a:t>etc</a:t>
            </a:r>
            <a:r>
              <a:rPr lang="en-US" dirty="0"/>
              <a:t> were added in the beginning and then complex functions like sending an email were added next.</a:t>
            </a:r>
          </a:p>
          <a:p>
            <a:pPr algn="just">
              <a:buFont typeface="Wingdings" panose="05000000000000000000" pitchFamily="2" charset="2"/>
              <a:buChar char="v"/>
            </a:pPr>
            <a:r>
              <a:rPr lang="en-US" dirty="0"/>
              <a:t>Speech recognition, giving input command, output time were the biggest challenges faced in this first stage.</a:t>
            </a:r>
          </a:p>
          <a:p>
            <a:pPr algn="just">
              <a:buFont typeface="Wingdings" panose="05000000000000000000" pitchFamily="2" charset="2"/>
              <a:buChar char="v"/>
            </a:pPr>
            <a:endParaRPr lang="en-US" dirty="0"/>
          </a:p>
          <a:p>
            <a:endParaRPr lang="en-IN" dirty="0"/>
          </a:p>
        </p:txBody>
      </p:sp>
      <p:sp>
        <p:nvSpPr>
          <p:cNvPr id="3" name="Title 2">
            <a:extLst>
              <a:ext uri="{FF2B5EF4-FFF2-40B4-BE49-F238E27FC236}">
                <a16:creationId xmlns:a16="http://schemas.microsoft.com/office/drawing/2014/main" id="{ED831AE7-ABCA-43F6-AC33-2C93D484C1AA}"/>
              </a:ext>
            </a:extLst>
          </p:cNvPr>
          <p:cNvSpPr>
            <a:spLocks noGrp="1"/>
          </p:cNvSpPr>
          <p:nvPr>
            <p:ph type="ctrTitle"/>
          </p:nvPr>
        </p:nvSpPr>
        <p:spPr>
          <a:xfrm>
            <a:off x="3440623" y="122775"/>
            <a:ext cx="3902711" cy="577800"/>
          </a:xfrm>
        </p:spPr>
        <p:txBody>
          <a:bodyPr/>
          <a:lstStyle/>
          <a:p>
            <a:r>
              <a:rPr lang="en-US" b="1" u="sng"/>
              <a:t>TESTING</a:t>
            </a:r>
            <a:endParaRPr lang="en-IN" b="1" u="sng" dirty="0"/>
          </a:p>
        </p:txBody>
      </p:sp>
    </p:spTree>
    <p:extLst>
      <p:ext uri="{BB962C8B-B14F-4D97-AF65-F5344CB8AC3E}">
        <p14:creationId xmlns:p14="http://schemas.microsoft.com/office/powerpoint/2010/main" val="2067512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38D4EA-03F9-46A4-8726-E699FE4C6751}"/>
              </a:ext>
            </a:extLst>
          </p:cNvPr>
          <p:cNvSpPr>
            <a:spLocks noGrp="1"/>
          </p:cNvSpPr>
          <p:nvPr>
            <p:ph type="ctrTitle"/>
          </p:nvPr>
        </p:nvSpPr>
        <p:spPr>
          <a:xfrm>
            <a:off x="723764" y="1295"/>
            <a:ext cx="4194047" cy="700898"/>
          </a:xfrm>
        </p:spPr>
        <p:txBody>
          <a:bodyPr/>
          <a:lstStyle/>
          <a:p>
            <a:r>
              <a:rPr lang="en-US" u="sng" dirty="0"/>
              <a:t>TABLE OF CONTENTS</a:t>
            </a:r>
            <a:endParaRPr lang="en-IN" u="sng" dirty="0"/>
          </a:p>
        </p:txBody>
      </p:sp>
      <p:sp>
        <p:nvSpPr>
          <p:cNvPr id="5" name="Text Placeholder 4">
            <a:extLst>
              <a:ext uri="{FF2B5EF4-FFF2-40B4-BE49-F238E27FC236}">
                <a16:creationId xmlns:a16="http://schemas.microsoft.com/office/drawing/2014/main" id="{204D8F65-2C84-47EC-B28A-331C38404737}"/>
              </a:ext>
            </a:extLst>
          </p:cNvPr>
          <p:cNvSpPr>
            <a:spLocks noGrp="1"/>
          </p:cNvSpPr>
          <p:nvPr>
            <p:ph type="body" idx="1"/>
          </p:nvPr>
        </p:nvSpPr>
        <p:spPr>
          <a:xfrm>
            <a:off x="359560" y="702193"/>
            <a:ext cx="7725043" cy="3917839"/>
          </a:xfrm>
        </p:spPr>
        <p:txBody>
          <a:bodyPr/>
          <a:lstStyle/>
          <a:p>
            <a:pPr>
              <a:buFont typeface="+mj-lt"/>
              <a:buAutoNum type="arabicPeriod"/>
            </a:pPr>
            <a:r>
              <a:rPr lang="en-US" sz="1600" dirty="0"/>
              <a:t>INTRODUCTION</a:t>
            </a:r>
          </a:p>
          <a:p>
            <a:pPr>
              <a:buFont typeface="+mj-lt"/>
              <a:buAutoNum type="arabicPeriod"/>
            </a:pPr>
            <a:r>
              <a:rPr lang="en-US" sz="1600" dirty="0"/>
              <a:t>EXISTING WORK WITH LIMITATIONS</a:t>
            </a:r>
          </a:p>
          <a:p>
            <a:pPr>
              <a:buFont typeface="+mj-lt"/>
              <a:buAutoNum type="arabicPeriod"/>
            </a:pPr>
            <a:r>
              <a:rPr lang="en-US" sz="1600" dirty="0"/>
              <a:t>PROPOSED WORK AND METHODOLOGY</a:t>
            </a:r>
          </a:p>
          <a:p>
            <a:pPr>
              <a:buFont typeface="+mj-lt"/>
              <a:buAutoNum type="arabicPeriod"/>
            </a:pPr>
            <a:r>
              <a:rPr lang="en-US" sz="1600" dirty="0"/>
              <a:t>NOVELITY OF THE PROJECT</a:t>
            </a:r>
          </a:p>
          <a:p>
            <a:pPr>
              <a:buFont typeface="+mj-lt"/>
              <a:buAutoNum type="arabicPeriod"/>
            </a:pPr>
            <a:r>
              <a:rPr lang="en-US" sz="1600" dirty="0"/>
              <a:t>REAL TIME USAGE</a:t>
            </a:r>
          </a:p>
          <a:p>
            <a:pPr>
              <a:buFont typeface="+mj-lt"/>
              <a:buAutoNum type="arabicPeriod"/>
            </a:pPr>
            <a:r>
              <a:rPr lang="en-US" sz="1600" dirty="0"/>
              <a:t>HARDWARE AND SOFTWARE REQUIREMENTS</a:t>
            </a:r>
          </a:p>
          <a:p>
            <a:pPr>
              <a:buFont typeface="+mj-lt"/>
              <a:buAutoNum type="arabicPeriod"/>
            </a:pPr>
            <a:r>
              <a:rPr lang="en-US" sz="1600" dirty="0"/>
              <a:t>OVERALL SYSTEM ARCHITECTURE</a:t>
            </a:r>
          </a:p>
          <a:p>
            <a:pPr>
              <a:buFont typeface="+mj-lt"/>
              <a:buAutoNum type="arabicPeriod"/>
            </a:pPr>
            <a:r>
              <a:rPr lang="en-US" sz="1600" dirty="0"/>
              <a:t>LITERATURE REVIEW</a:t>
            </a:r>
          </a:p>
          <a:p>
            <a:pPr>
              <a:buFont typeface="+mj-lt"/>
              <a:buAutoNum type="arabicPeriod"/>
            </a:pPr>
            <a:r>
              <a:rPr lang="en-US" sz="1600" dirty="0"/>
              <a:t>MODULE DESCRIPTION</a:t>
            </a:r>
          </a:p>
          <a:p>
            <a:pPr>
              <a:buFont typeface="+mj-lt"/>
              <a:buAutoNum type="arabicPeriod"/>
            </a:pPr>
            <a:r>
              <a:rPr lang="en-US" sz="1600" dirty="0"/>
              <a:t>MODULE WORKFLOW EXPLANATION</a:t>
            </a:r>
          </a:p>
          <a:p>
            <a:pPr>
              <a:buFont typeface="+mj-lt"/>
              <a:buAutoNum type="arabicPeriod"/>
            </a:pPr>
            <a:r>
              <a:rPr lang="en-US" sz="1600" dirty="0"/>
              <a:t>IMPLEMENTATION AND CODING</a:t>
            </a:r>
          </a:p>
          <a:p>
            <a:pPr>
              <a:buFont typeface="+mj-lt"/>
              <a:buAutoNum type="arabicPeriod"/>
            </a:pPr>
            <a:r>
              <a:rPr lang="en-US" sz="1600" dirty="0"/>
              <a:t>SNAPSHOT</a:t>
            </a:r>
          </a:p>
          <a:p>
            <a:pPr>
              <a:buFont typeface="+mj-lt"/>
              <a:buAutoNum type="arabicPeriod"/>
            </a:pPr>
            <a:r>
              <a:rPr lang="en-US" sz="1600" dirty="0"/>
              <a:t>TESTING</a:t>
            </a:r>
          </a:p>
          <a:p>
            <a:pPr>
              <a:buFont typeface="+mj-lt"/>
              <a:buAutoNum type="arabicPeriod"/>
            </a:pPr>
            <a:r>
              <a:rPr lang="en-US" sz="1600" dirty="0"/>
              <a:t>RESULTS AND DISCUSSION</a:t>
            </a:r>
          </a:p>
          <a:p>
            <a:pPr>
              <a:buFont typeface="+mj-lt"/>
              <a:buAutoNum type="arabicPeriod"/>
            </a:pPr>
            <a:r>
              <a:rPr lang="en-US" sz="1600" dirty="0"/>
              <a:t>CONCLUSION</a:t>
            </a:r>
            <a:endParaRPr lang="en-IN" sz="1600" dirty="0"/>
          </a:p>
        </p:txBody>
      </p:sp>
      <p:pic>
        <p:nvPicPr>
          <p:cNvPr id="2" name="Picture 2" descr="Graphical user interface, application&#10;&#10;Description automatically generated">
            <a:extLst>
              <a:ext uri="{FF2B5EF4-FFF2-40B4-BE49-F238E27FC236}">
                <a16:creationId xmlns:a16="http://schemas.microsoft.com/office/drawing/2014/main" id="{63141760-1CE9-4C1D-A0F6-84E4545FC949}"/>
              </a:ext>
            </a:extLst>
          </p:cNvPr>
          <p:cNvPicPr>
            <a:picLocks noChangeAspect="1"/>
          </p:cNvPicPr>
          <p:nvPr/>
        </p:nvPicPr>
        <p:blipFill rotWithShape="1">
          <a:blip r:embed="rId2"/>
          <a:srcRect l="37003" r="306" b="775"/>
          <a:stretch/>
        </p:blipFill>
        <p:spPr>
          <a:xfrm>
            <a:off x="5200650" y="189461"/>
            <a:ext cx="3787231" cy="2722315"/>
          </a:xfrm>
          <a:prstGeom prst="rect">
            <a:avLst/>
          </a:prstGeom>
        </p:spPr>
      </p:pic>
    </p:spTree>
    <p:extLst>
      <p:ext uri="{BB962C8B-B14F-4D97-AF65-F5344CB8AC3E}">
        <p14:creationId xmlns:p14="http://schemas.microsoft.com/office/powerpoint/2010/main" val="39769150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C6D4EE9-980E-4D4F-94EB-C5768DA438F6}"/>
              </a:ext>
            </a:extLst>
          </p:cNvPr>
          <p:cNvSpPr>
            <a:spLocks noGrp="1"/>
          </p:cNvSpPr>
          <p:nvPr>
            <p:ph type="body" idx="1"/>
          </p:nvPr>
        </p:nvSpPr>
        <p:spPr>
          <a:xfrm>
            <a:off x="618825" y="386862"/>
            <a:ext cx="7660012" cy="4044461"/>
          </a:xfrm>
        </p:spPr>
        <p:txBody>
          <a:bodyPr/>
          <a:lstStyle/>
          <a:p>
            <a:pPr algn="just">
              <a:buFont typeface="Wingdings" panose="05000000000000000000" pitchFamily="2" charset="2"/>
              <a:buChar char="v"/>
            </a:pPr>
            <a:r>
              <a:rPr lang="en-US" dirty="0"/>
              <a:t>The output of this stage produced satisfactory results.</a:t>
            </a:r>
          </a:p>
          <a:p>
            <a:pPr algn="just">
              <a:buFont typeface="Wingdings" panose="05000000000000000000" pitchFamily="2" charset="2"/>
              <a:buChar char="v"/>
            </a:pPr>
            <a:r>
              <a:rPr lang="en-US" dirty="0"/>
              <a:t>We were able to get all the desired tasks done without facing any complications. The runtime was low and the accuracy was high which made the attempt a success. </a:t>
            </a:r>
          </a:p>
          <a:p>
            <a:pPr marL="114300" indent="0" algn="just">
              <a:buNone/>
            </a:pPr>
            <a:endParaRPr lang="en-US" dirty="0"/>
          </a:p>
          <a:p>
            <a:pPr marL="114300" indent="0" algn="just">
              <a:buNone/>
            </a:pPr>
            <a:r>
              <a:rPr lang="en-US" dirty="0"/>
              <a:t>      </a:t>
            </a:r>
            <a:r>
              <a:rPr lang="en-US" u="sng" dirty="0"/>
              <a:t>STAGE 2:</a:t>
            </a:r>
          </a:p>
          <a:p>
            <a:pPr marL="114300" indent="0" algn="just">
              <a:buNone/>
            </a:pPr>
            <a:endParaRPr lang="en-IN" dirty="0"/>
          </a:p>
          <a:p>
            <a:pPr algn="just">
              <a:buFont typeface="Wingdings" panose="05000000000000000000" pitchFamily="2" charset="2"/>
              <a:buChar char="v"/>
            </a:pPr>
            <a:r>
              <a:rPr lang="en-US" dirty="0"/>
              <a:t>After successful completion of stage 1, we started working on face recognition.</a:t>
            </a:r>
          </a:p>
          <a:p>
            <a:pPr algn="just">
              <a:buFont typeface="Wingdings" panose="05000000000000000000" pitchFamily="2" charset="2"/>
              <a:buChar char="v"/>
            </a:pPr>
            <a:r>
              <a:rPr lang="en-US" dirty="0"/>
              <a:t>Using various libraries and algorithms mentioned earlier we made a model to recognize the users based on the training data stored in database.</a:t>
            </a:r>
          </a:p>
          <a:p>
            <a:pPr algn="just">
              <a:buFont typeface="Wingdings" panose="05000000000000000000" pitchFamily="2" charset="2"/>
              <a:buChar char="v"/>
            </a:pPr>
            <a:r>
              <a:rPr lang="en-US" dirty="0"/>
              <a:t>In the testing data, we added images of known and unknown people.</a:t>
            </a:r>
          </a:p>
          <a:p>
            <a:pPr marL="114300" indent="0" algn="just">
              <a:buNone/>
            </a:pPr>
            <a:endParaRPr lang="en-US" dirty="0"/>
          </a:p>
          <a:p>
            <a:pPr marL="114300" indent="0">
              <a:buNone/>
            </a:pPr>
            <a:endParaRPr lang="en-US" dirty="0"/>
          </a:p>
        </p:txBody>
      </p:sp>
    </p:spTree>
    <p:extLst>
      <p:ext uri="{BB962C8B-B14F-4D97-AF65-F5344CB8AC3E}">
        <p14:creationId xmlns:p14="http://schemas.microsoft.com/office/powerpoint/2010/main" val="19967444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3DCAFC-9DDA-4104-8802-4577DB043843}"/>
              </a:ext>
            </a:extLst>
          </p:cNvPr>
          <p:cNvSpPr>
            <a:spLocks noGrp="1"/>
          </p:cNvSpPr>
          <p:nvPr>
            <p:ph type="body" idx="1"/>
          </p:nvPr>
        </p:nvSpPr>
        <p:spPr>
          <a:xfrm>
            <a:off x="634323" y="61993"/>
            <a:ext cx="8153216" cy="3872312"/>
          </a:xfrm>
        </p:spPr>
        <p:txBody>
          <a:bodyPr/>
          <a:lstStyle/>
          <a:p>
            <a:pPr algn="just">
              <a:buFont typeface="Wingdings" panose="05000000000000000000" pitchFamily="2" charset="2"/>
              <a:buChar char="v"/>
            </a:pPr>
            <a:r>
              <a:rPr lang="en-US" dirty="0"/>
              <a:t>The output of this stage was not satisfactory in the beginning as the results were less accurate.</a:t>
            </a:r>
          </a:p>
          <a:p>
            <a:pPr algn="just">
              <a:buFont typeface="Wingdings" panose="05000000000000000000" pitchFamily="2" charset="2"/>
              <a:buChar char="v"/>
            </a:pPr>
            <a:r>
              <a:rPr lang="en-US" dirty="0"/>
              <a:t>The code was then modified and some changes were made in the approach</a:t>
            </a:r>
          </a:p>
          <a:p>
            <a:pPr algn="just">
              <a:buFont typeface="Wingdings" panose="05000000000000000000" pitchFamily="2" charset="2"/>
              <a:buChar char="v"/>
            </a:pPr>
            <a:r>
              <a:rPr lang="en-US" dirty="0"/>
              <a:t>After modification, for testing we took the image of a sample user and image of </a:t>
            </a:r>
            <a:r>
              <a:rPr lang="en-US" dirty="0" err="1"/>
              <a:t>Billgates</a:t>
            </a:r>
            <a:r>
              <a:rPr lang="en-US" dirty="0"/>
              <a:t> for recognition. The model could differentiate both the images signing us that it is working correctly.</a:t>
            </a:r>
          </a:p>
          <a:p>
            <a:pPr algn="just">
              <a:buFont typeface="Wingdings" panose="05000000000000000000" pitchFamily="2" charset="2"/>
              <a:buChar char="v"/>
            </a:pPr>
            <a:r>
              <a:rPr lang="en-US" dirty="0"/>
              <a:t>The next step was linking the face recognition database to the assistant.</a:t>
            </a:r>
          </a:p>
          <a:p>
            <a:pPr algn="just">
              <a:buFont typeface="Wingdings" panose="05000000000000000000" pitchFamily="2" charset="2"/>
              <a:buChar char="v"/>
            </a:pPr>
            <a:r>
              <a:rPr lang="en-US" dirty="0"/>
              <a:t>Another level of testing was taken and the assistant gave desired results with better accuracy.</a:t>
            </a:r>
          </a:p>
          <a:p>
            <a:pPr marL="114300" indent="0" algn="just">
              <a:buNone/>
            </a:pPr>
            <a:r>
              <a:rPr lang="en-IN" dirty="0"/>
              <a:t>Finally, after the completion of implementing the above two stages, the project was complete and the end result was very much good with high level accuracy and low run time which made the project successful.</a:t>
            </a:r>
          </a:p>
        </p:txBody>
      </p:sp>
    </p:spTree>
    <p:extLst>
      <p:ext uri="{BB962C8B-B14F-4D97-AF65-F5344CB8AC3E}">
        <p14:creationId xmlns:p14="http://schemas.microsoft.com/office/powerpoint/2010/main" val="3001676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BBF2EC-658C-40C6-9CEE-05A37623505A}"/>
              </a:ext>
            </a:extLst>
          </p:cNvPr>
          <p:cNvSpPr>
            <a:spLocks noGrp="1"/>
          </p:cNvSpPr>
          <p:nvPr>
            <p:ph type="body" idx="1"/>
          </p:nvPr>
        </p:nvSpPr>
        <p:spPr>
          <a:xfrm>
            <a:off x="618825" y="1083212"/>
            <a:ext cx="7491200" cy="3284805"/>
          </a:xfrm>
        </p:spPr>
        <p:txBody>
          <a:bodyPr/>
          <a:lstStyle/>
          <a:p>
            <a:pPr marL="114300" indent="0">
              <a:buNone/>
            </a:pPr>
            <a:r>
              <a:rPr lang="en-US" u="sng" dirty="0"/>
              <a:t>INPUT</a:t>
            </a:r>
          </a:p>
          <a:p>
            <a:pPr marL="114300" indent="0">
              <a:buNone/>
            </a:pPr>
            <a:endParaRPr lang="en-US" u="sng" dirty="0"/>
          </a:p>
          <a:p>
            <a:pPr marL="114300" indent="0">
              <a:buNone/>
            </a:pPr>
            <a:r>
              <a:rPr lang="en-US" b="1" dirty="0" err="1"/>
              <a:t>FaceRecognition</a:t>
            </a:r>
            <a:endParaRPr lang="en-US" b="1" dirty="0"/>
          </a:p>
          <a:p>
            <a:pPr algn="just">
              <a:buFont typeface="Wingdings" panose="05000000000000000000" pitchFamily="2" charset="2"/>
              <a:buChar char="Ø"/>
            </a:pPr>
            <a:r>
              <a:rPr lang="en-US" dirty="0"/>
              <a:t>A machine learning model was designed and developed using the OpenCV to perform facial recognition and liveness detection. This was followed by implementing a dynamically run source code to create data sets upon which the model was trained.​</a:t>
            </a:r>
          </a:p>
          <a:p>
            <a:pPr algn="just">
              <a:buFont typeface="Wingdings" panose="05000000000000000000" pitchFamily="2" charset="2"/>
              <a:buChar char="Ø"/>
            </a:pPr>
            <a:r>
              <a:rPr lang="en-US" dirty="0"/>
              <a:t>The datasets were created when the user takes a picture of himself while following the process. The model was then trained with pictures.  </a:t>
            </a:r>
          </a:p>
          <a:p>
            <a:pPr algn="just">
              <a:buFont typeface="Wingdings" panose="05000000000000000000" pitchFamily="2" charset="2"/>
              <a:buChar char="Ø"/>
            </a:pPr>
            <a:r>
              <a:rPr lang="en-US" dirty="0"/>
              <a:t>These trained pictures are stored and used for recognition when the user wants to login to the assistant.</a:t>
            </a:r>
          </a:p>
          <a:p>
            <a:pPr marL="114300" indent="0">
              <a:buNone/>
            </a:pPr>
            <a:endParaRPr lang="en-IN" u="sng" dirty="0"/>
          </a:p>
        </p:txBody>
      </p:sp>
      <p:sp>
        <p:nvSpPr>
          <p:cNvPr id="3" name="Title 2">
            <a:extLst>
              <a:ext uri="{FF2B5EF4-FFF2-40B4-BE49-F238E27FC236}">
                <a16:creationId xmlns:a16="http://schemas.microsoft.com/office/drawing/2014/main" id="{863D233F-2F75-4D81-A3BF-46502AD2D993}"/>
              </a:ext>
            </a:extLst>
          </p:cNvPr>
          <p:cNvSpPr>
            <a:spLocks noGrp="1"/>
          </p:cNvSpPr>
          <p:nvPr>
            <p:ph type="ctrTitle"/>
          </p:nvPr>
        </p:nvSpPr>
        <p:spPr>
          <a:xfrm>
            <a:off x="2433234" y="411675"/>
            <a:ext cx="5036949" cy="577800"/>
          </a:xfrm>
        </p:spPr>
        <p:txBody>
          <a:bodyPr/>
          <a:lstStyle/>
          <a:p>
            <a:r>
              <a:rPr lang="en-US" b="1" u="sng" dirty="0"/>
              <a:t>RESULTS AND DISCUSSION</a:t>
            </a:r>
            <a:endParaRPr lang="en-IN" b="1" u="sng" dirty="0"/>
          </a:p>
        </p:txBody>
      </p:sp>
    </p:spTree>
    <p:extLst>
      <p:ext uri="{BB962C8B-B14F-4D97-AF65-F5344CB8AC3E}">
        <p14:creationId xmlns:p14="http://schemas.microsoft.com/office/powerpoint/2010/main" val="17684697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8A4874-8861-4CFA-BB11-81BD4347405E}"/>
              </a:ext>
            </a:extLst>
          </p:cNvPr>
          <p:cNvSpPr>
            <a:spLocks noGrp="1"/>
          </p:cNvSpPr>
          <p:nvPr>
            <p:ph type="body" idx="1"/>
          </p:nvPr>
        </p:nvSpPr>
        <p:spPr>
          <a:xfrm>
            <a:off x="619931" y="240224"/>
            <a:ext cx="7818896" cy="3905573"/>
          </a:xfrm>
        </p:spPr>
        <p:txBody>
          <a:bodyPr/>
          <a:lstStyle/>
          <a:p>
            <a:pPr marL="114300" indent="0" algn="just">
              <a:buNone/>
            </a:pPr>
            <a:r>
              <a:rPr lang="en-US" b="1" dirty="0"/>
              <a:t>Voice recognition</a:t>
            </a:r>
          </a:p>
          <a:p>
            <a:pPr algn="just">
              <a:buFont typeface="Wingdings" panose="05000000000000000000" pitchFamily="2" charset="2"/>
              <a:buChar char="Ø"/>
            </a:pPr>
            <a:r>
              <a:rPr lang="en-US" dirty="0"/>
              <a:t>The user is lead to the assistant after the recognition.</a:t>
            </a:r>
          </a:p>
          <a:p>
            <a:pPr algn="just">
              <a:buFont typeface="Wingdings" panose="05000000000000000000" pitchFamily="2" charset="2"/>
              <a:buChar char="Ø"/>
            </a:pPr>
            <a:r>
              <a:rPr lang="en-US" dirty="0"/>
              <a:t>The assistant responds when the user calls the wakeup word and it asks for user input.</a:t>
            </a:r>
          </a:p>
          <a:p>
            <a:pPr algn="just">
              <a:buFont typeface="Wingdings" panose="05000000000000000000" pitchFamily="2" charset="2"/>
              <a:buChar char="Ø"/>
            </a:pPr>
            <a:r>
              <a:rPr lang="en-US" dirty="0"/>
              <a:t>User can now ask any query for the assistant to perform.</a:t>
            </a:r>
          </a:p>
          <a:p>
            <a:pPr algn="just">
              <a:buFont typeface="Wingdings" panose="05000000000000000000" pitchFamily="2" charset="2"/>
              <a:buChar char="Ø"/>
            </a:pPr>
            <a:endParaRPr lang="en-US" dirty="0"/>
          </a:p>
          <a:p>
            <a:pPr marL="114300" indent="0" algn="just">
              <a:buNone/>
            </a:pPr>
            <a:r>
              <a:rPr lang="en-US" u="sng" dirty="0"/>
              <a:t>OUTPUT</a:t>
            </a:r>
          </a:p>
          <a:p>
            <a:pPr marL="114300" indent="0" algn="just">
              <a:buNone/>
            </a:pPr>
            <a:endParaRPr lang="en-US" u="sng" dirty="0"/>
          </a:p>
          <a:p>
            <a:pPr marL="114300" indent="0" algn="just">
              <a:buNone/>
            </a:pPr>
            <a:r>
              <a:rPr lang="en-US" b="1" u="sng" dirty="0"/>
              <a:t>Face recognition</a:t>
            </a:r>
          </a:p>
          <a:p>
            <a:pPr algn="just">
              <a:buFont typeface="Wingdings" panose="05000000000000000000" pitchFamily="2" charset="2"/>
              <a:buChar char="Ø"/>
            </a:pPr>
            <a:r>
              <a:rPr lang="en-US" dirty="0"/>
              <a:t>A person who appears for scanning is recognized and detected after  being compared to preloaded database.​ After comparing with the database and matching with the user id and name, the person is directed to the assistant.</a:t>
            </a:r>
          </a:p>
          <a:p>
            <a:pPr algn="just">
              <a:buFont typeface="Wingdings" panose="05000000000000000000" pitchFamily="2" charset="2"/>
              <a:buChar char="Ø"/>
            </a:pPr>
            <a:r>
              <a:rPr lang="en-US" dirty="0"/>
              <a:t>Here ends the first stage ,that is facial recognition.</a:t>
            </a:r>
          </a:p>
          <a:p>
            <a:pPr marL="114300" indent="0" algn="just">
              <a:buNone/>
            </a:pPr>
            <a:r>
              <a:rPr lang="en-US" dirty="0"/>
              <a:t> </a:t>
            </a:r>
          </a:p>
          <a:p>
            <a:pPr marL="114300" indent="0">
              <a:buNone/>
            </a:pPr>
            <a:r>
              <a:rPr lang="en-US" b="1" dirty="0"/>
              <a:t> </a:t>
            </a:r>
          </a:p>
          <a:p>
            <a:pPr marL="114300" indent="0">
              <a:buNone/>
            </a:pPr>
            <a:endParaRPr lang="en-US" dirty="0"/>
          </a:p>
        </p:txBody>
      </p:sp>
    </p:spTree>
    <p:extLst>
      <p:ext uri="{BB962C8B-B14F-4D97-AF65-F5344CB8AC3E}">
        <p14:creationId xmlns:p14="http://schemas.microsoft.com/office/powerpoint/2010/main" val="11188931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313473-6F38-46C4-847E-FD22D9CF01F2}"/>
              </a:ext>
            </a:extLst>
          </p:cNvPr>
          <p:cNvSpPr>
            <a:spLocks noGrp="1"/>
          </p:cNvSpPr>
          <p:nvPr>
            <p:ph type="body" idx="1"/>
          </p:nvPr>
        </p:nvSpPr>
        <p:spPr>
          <a:xfrm>
            <a:off x="618825" y="263471"/>
            <a:ext cx="7727012" cy="3766088"/>
          </a:xfrm>
        </p:spPr>
        <p:txBody>
          <a:bodyPr/>
          <a:lstStyle/>
          <a:p>
            <a:pPr marL="114300" indent="0" algn="just">
              <a:buNone/>
            </a:pPr>
            <a:r>
              <a:rPr lang="en-US" b="1" dirty="0"/>
              <a:t>Voice Recognition</a:t>
            </a:r>
          </a:p>
          <a:p>
            <a:pPr marL="114300" indent="0" algn="just">
              <a:buNone/>
            </a:pPr>
            <a:r>
              <a:rPr lang="en-US" dirty="0"/>
              <a:t>The assistant will open and ask you for input and will reply according to the voice command of the user.</a:t>
            </a:r>
          </a:p>
          <a:p>
            <a:pPr algn="just">
              <a:buFont typeface="Wingdings" panose="05000000000000000000" pitchFamily="2" charset="2"/>
              <a:buChar char="Ø"/>
            </a:pPr>
            <a:r>
              <a:rPr lang="en-US" dirty="0"/>
              <a:t>It recognizes the user command based on keywords (like search, </a:t>
            </a:r>
            <a:r>
              <a:rPr lang="en-US" dirty="0" err="1"/>
              <a:t>wikepedia</a:t>
            </a:r>
            <a:r>
              <a:rPr lang="en-US" dirty="0"/>
              <a:t>. What do you know </a:t>
            </a:r>
            <a:r>
              <a:rPr lang="en-US" dirty="0" err="1"/>
              <a:t>e.t.c</a:t>
            </a:r>
            <a:r>
              <a:rPr lang="en-US" dirty="0"/>
              <a:t>. ). If it </a:t>
            </a:r>
            <a:r>
              <a:rPr lang="en-US" dirty="0" err="1"/>
              <a:t>doesnot</a:t>
            </a:r>
            <a:r>
              <a:rPr lang="en-US" dirty="0"/>
              <a:t> understand the voice command, it will ask you to repeat.</a:t>
            </a:r>
          </a:p>
          <a:p>
            <a:pPr algn="just">
              <a:buFont typeface="Wingdings" panose="05000000000000000000" pitchFamily="2" charset="2"/>
              <a:buChar char="Ø"/>
            </a:pPr>
            <a:r>
              <a:rPr lang="en-US" dirty="0"/>
              <a:t>The action is performed and the result is returned in the form of speech along with the text display on the screen.</a:t>
            </a:r>
          </a:p>
          <a:p>
            <a:pPr marL="114300" indent="0" algn="just">
              <a:buNone/>
            </a:pPr>
            <a:r>
              <a:rPr lang="en-US" dirty="0"/>
              <a:t> </a:t>
            </a:r>
          </a:p>
          <a:p>
            <a:pPr marL="114300" indent="0" algn="just">
              <a:buNone/>
            </a:pPr>
            <a:r>
              <a:rPr lang="en-US" b="1" dirty="0"/>
              <a:t>The results of some of the sample inputs are given below.</a:t>
            </a:r>
          </a:p>
          <a:p>
            <a:pPr marL="114300" indent="0" algn="just">
              <a:buNone/>
            </a:pPr>
            <a:endParaRPr lang="en-US" b="1" dirty="0"/>
          </a:p>
          <a:p>
            <a:pPr marL="114300" indent="0" algn="just">
              <a:buNone/>
            </a:pPr>
            <a:r>
              <a:rPr lang="en-US" dirty="0"/>
              <a:t>Google searching engine, the Google search engine is activated by the user commands which contain ‘Google’ or ‘Search’. By detecting the search keyword and search request, the Google search engine will returns the search result displayed.</a:t>
            </a:r>
          </a:p>
          <a:p>
            <a:pPr marL="114300" indent="0" algn="just">
              <a:buNone/>
            </a:pPr>
            <a:endParaRPr lang="en-US" b="1" dirty="0"/>
          </a:p>
          <a:p>
            <a:pPr marL="114300" indent="0" algn="just">
              <a:buNone/>
            </a:pPr>
            <a:endParaRPr lang="en-US" b="1" dirty="0"/>
          </a:p>
          <a:p>
            <a:pPr marL="114300" indent="0" algn="just">
              <a:buNone/>
            </a:pPr>
            <a:endParaRPr lang="en-US" dirty="0"/>
          </a:p>
          <a:p>
            <a:pPr marL="114300" indent="0" algn="just">
              <a:buNone/>
            </a:pPr>
            <a:endParaRPr lang="en-US" dirty="0"/>
          </a:p>
          <a:p>
            <a:pPr marL="114300" indent="0" algn="just">
              <a:buNone/>
            </a:pPr>
            <a:r>
              <a:rPr lang="en-US" dirty="0"/>
              <a:t> </a:t>
            </a:r>
            <a:endParaRPr lang="en-IN" dirty="0"/>
          </a:p>
        </p:txBody>
      </p:sp>
    </p:spTree>
    <p:extLst>
      <p:ext uri="{BB962C8B-B14F-4D97-AF65-F5344CB8AC3E}">
        <p14:creationId xmlns:p14="http://schemas.microsoft.com/office/powerpoint/2010/main" val="14414451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14B5BD-45CD-46BF-925F-A6C21E8F089D}"/>
              </a:ext>
            </a:extLst>
          </p:cNvPr>
          <p:cNvSpPr>
            <a:spLocks noGrp="1"/>
          </p:cNvSpPr>
          <p:nvPr>
            <p:ph type="body" idx="1"/>
          </p:nvPr>
        </p:nvSpPr>
        <p:spPr>
          <a:xfrm>
            <a:off x="681925" y="255722"/>
            <a:ext cx="7811146" cy="4091553"/>
          </a:xfrm>
        </p:spPr>
        <p:txBody>
          <a:bodyPr/>
          <a:lstStyle/>
          <a:p>
            <a:endParaRPr lang="en-US" dirty="0"/>
          </a:p>
          <a:p>
            <a:pPr marL="114300" indent="0" algn="just">
              <a:buNone/>
            </a:pPr>
            <a:r>
              <a:rPr lang="en-US" dirty="0"/>
              <a:t> </a:t>
            </a:r>
          </a:p>
          <a:p>
            <a:pPr marL="114300" indent="0" algn="just">
              <a:buNone/>
            </a:pPr>
            <a:endParaRPr lang="en-IN" dirty="0"/>
          </a:p>
          <a:p>
            <a:pPr algn="just"/>
            <a:r>
              <a:rPr lang="en-US" dirty="0"/>
              <a:t>“Google India”, the keyword ‘Google’ is detected and the result will be presented on the web browser by searching ‘India’ on Google.</a:t>
            </a:r>
          </a:p>
          <a:p>
            <a:pPr algn="just"/>
            <a:r>
              <a:rPr lang="en-US" dirty="0"/>
              <a:t>“Try to Google Java API”, the user can have the keyword Google in the middle of a request and the result of searching ‘Java API’ on Google will be displayed on the web browser. </a:t>
            </a:r>
          </a:p>
          <a:p>
            <a:pPr algn="just"/>
            <a:r>
              <a:rPr lang="en-US" dirty="0"/>
              <a:t>“Search for apple”, the user can also use the keyword ‘search’ to do the Google search, this command will have the result of searching ‘apple’ on Google.</a:t>
            </a:r>
            <a:endParaRPr lang="en-IN" dirty="0"/>
          </a:p>
        </p:txBody>
      </p:sp>
    </p:spTree>
    <p:extLst>
      <p:ext uri="{BB962C8B-B14F-4D97-AF65-F5344CB8AC3E}">
        <p14:creationId xmlns:p14="http://schemas.microsoft.com/office/powerpoint/2010/main" val="28562848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F6ED21-B372-4696-8743-33C725EADBE0}"/>
              </a:ext>
            </a:extLst>
          </p:cNvPr>
          <p:cNvSpPr>
            <a:spLocks noGrp="1"/>
          </p:cNvSpPr>
          <p:nvPr>
            <p:ph type="body" idx="1"/>
          </p:nvPr>
        </p:nvSpPr>
        <p:spPr>
          <a:xfrm>
            <a:off x="654148" y="989476"/>
            <a:ext cx="7568417" cy="3385576"/>
          </a:xfrm>
        </p:spPr>
        <p:txBody>
          <a:bodyPr/>
          <a:lstStyle/>
          <a:p>
            <a:pPr marL="114300" indent="0">
              <a:lnSpc>
                <a:spcPct val="107000"/>
              </a:lnSpc>
              <a:spcAft>
                <a:spcPts val="800"/>
              </a:spcAft>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The personal voice assistant system presented is a very fundamental system with few features however the additional and advanced features may be introduced as future work of this project , In this project the design and implementation of a Intelligent Personal Voice Assistance with face recognition is described. The project is built using available open source software modules with visual studio code community backing which can accommodate any updates in future. The modular approach used in this project makes it more flexible and easy to integrate additional modules and features without disturbing the current system functionaries.  </a:t>
            </a:r>
          </a:p>
          <a:p>
            <a:pPr marL="114300" indent="0">
              <a:buNone/>
            </a:pPr>
            <a:endParaRPr lang="en-IN" dirty="0"/>
          </a:p>
        </p:txBody>
      </p:sp>
      <p:sp>
        <p:nvSpPr>
          <p:cNvPr id="3" name="Title 2">
            <a:extLst>
              <a:ext uri="{FF2B5EF4-FFF2-40B4-BE49-F238E27FC236}">
                <a16:creationId xmlns:a16="http://schemas.microsoft.com/office/drawing/2014/main" id="{8C88F276-9F92-43BA-A6EF-73FEA54714DB}"/>
              </a:ext>
            </a:extLst>
          </p:cNvPr>
          <p:cNvSpPr>
            <a:spLocks noGrp="1"/>
          </p:cNvSpPr>
          <p:nvPr>
            <p:ph type="ctrTitle"/>
          </p:nvPr>
        </p:nvSpPr>
        <p:spPr>
          <a:xfrm>
            <a:off x="2897945" y="411675"/>
            <a:ext cx="3362178" cy="577800"/>
          </a:xfrm>
        </p:spPr>
        <p:txBody>
          <a:bodyPr/>
          <a:lstStyle/>
          <a:p>
            <a:r>
              <a:rPr lang="en-US" b="1" u="sng" dirty="0"/>
              <a:t>CONCLUSION</a:t>
            </a:r>
            <a:endParaRPr lang="en-IN" b="1" u="sng" dirty="0"/>
          </a:p>
        </p:txBody>
      </p:sp>
    </p:spTree>
    <p:extLst>
      <p:ext uri="{BB962C8B-B14F-4D97-AF65-F5344CB8AC3E}">
        <p14:creationId xmlns:p14="http://schemas.microsoft.com/office/powerpoint/2010/main" val="22604232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6507DB-89B4-41EB-8424-32CF444D2B3C}"/>
              </a:ext>
            </a:extLst>
          </p:cNvPr>
          <p:cNvSpPr>
            <a:spLocks noGrp="1"/>
          </p:cNvSpPr>
          <p:nvPr>
            <p:ph type="body" idx="1"/>
          </p:nvPr>
        </p:nvSpPr>
        <p:spPr>
          <a:xfrm>
            <a:off x="618824" y="618978"/>
            <a:ext cx="6717477" cy="3467687"/>
          </a:xfrm>
        </p:spPr>
        <p:txBody>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It not only works on human commands but also it is designed for give responses to the user on the basis of query being asked or the words spoken by the user such as opening tasks and operations. </a:t>
            </a:r>
            <a:r>
              <a:rPr lang="en-IN" dirty="0">
                <a:latin typeface="Calibri" panose="020F0502020204030204" pitchFamily="34" charset="0"/>
                <a:ea typeface="Calibri" panose="020F0502020204030204" pitchFamily="34" charset="0"/>
                <a:cs typeface="Times New Roman" panose="02020603050405020304" pitchFamily="18" charset="0"/>
              </a:rPr>
              <a:t>I</a:t>
            </a:r>
            <a:r>
              <a:rPr lang="en-IN" sz="1800" dirty="0">
                <a:effectLst/>
                <a:latin typeface="Calibri" panose="020F0502020204030204" pitchFamily="34" charset="0"/>
                <a:ea typeface="Calibri" panose="020F0502020204030204" pitchFamily="34" charset="0"/>
                <a:cs typeface="Times New Roman" panose="02020603050405020304" pitchFamily="18" charset="0"/>
              </a:rPr>
              <a:t>t has an enormous and limitless scope in the future. Like Siri, Google Now and Cortana most popular personal voice assistants,</a:t>
            </a:r>
            <a:r>
              <a:rPr lang="en-IN" dirty="0">
                <a:latin typeface="Calibri" panose="020F0502020204030204" pitchFamily="34" charset="0"/>
                <a:ea typeface="Calibri" panose="020F0502020204030204" pitchFamily="34" charset="0"/>
                <a:cs typeface="Times New Roman" panose="02020603050405020304" pitchFamily="18" charset="0"/>
              </a:rPr>
              <a:t> this</a:t>
            </a:r>
            <a:r>
              <a:rPr lang="en-IN" sz="1800" dirty="0">
                <a:effectLst/>
                <a:latin typeface="Calibri" panose="020F0502020204030204" pitchFamily="34" charset="0"/>
                <a:ea typeface="Calibri" panose="020F0502020204030204" pitchFamily="34" charset="0"/>
                <a:cs typeface="Times New Roman" panose="02020603050405020304" pitchFamily="18" charset="0"/>
              </a:rPr>
              <a:t> project will easily be able to integrate with devices near future for a Connected Home using Internet of Things, voice command system and computer vision.</a:t>
            </a: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7528112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F68DB-75A9-4115-A5A8-0DE9AD028FFB}"/>
              </a:ext>
            </a:extLst>
          </p:cNvPr>
          <p:cNvSpPr>
            <a:spLocks noGrp="1"/>
          </p:cNvSpPr>
          <p:nvPr>
            <p:ph type="ctrTitle"/>
          </p:nvPr>
        </p:nvSpPr>
        <p:spPr>
          <a:xfrm>
            <a:off x="649094" y="724235"/>
            <a:ext cx="7624586" cy="2578011"/>
          </a:xfrm>
        </p:spPr>
        <p:txBody>
          <a:bodyPr/>
          <a:lstStyle/>
          <a:p>
            <a:r>
              <a:rPr lang="en-GB"/>
              <a:t>THANK YOU</a:t>
            </a:r>
          </a:p>
        </p:txBody>
      </p:sp>
    </p:spTree>
    <p:extLst>
      <p:ext uri="{BB962C8B-B14F-4D97-AF65-F5344CB8AC3E}">
        <p14:creationId xmlns:p14="http://schemas.microsoft.com/office/powerpoint/2010/main" val="1361848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26"/>
          <p:cNvSpPr txBox="1">
            <a:spLocks noGrp="1"/>
          </p:cNvSpPr>
          <p:nvPr>
            <p:ph type="body" idx="1"/>
          </p:nvPr>
        </p:nvSpPr>
        <p:spPr>
          <a:xfrm>
            <a:off x="522924" y="391086"/>
            <a:ext cx="7840498" cy="4047744"/>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dirty="0"/>
              <a:t> </a:t>
            </a:r>
            <a:endParaRPr dirty="0"/>
          </a:p>
          <a:p>
            <a:pPr marL="285750" indent="-285750">
              <a:spcBef>
                <a:spcPts val="1600"/>
              </a:spcBef>
              <a:spcAft>
                <a:spcPts val="1600"/>
              </a:spcAft>
              <a:buFont typeface="Courier New" panose="02070309020205020404" pitchFamily="49" charset="0"/>
              <a:buChar char="o"/>
            </a:pPr>
            <a:r>
              <a:rPr lang="en-US" sz="1600" dirty="0"/>
              <a:t>Virtual assistants are one of the most successful applications of AI and have become an indispensable part of the technology. They  can be used in almost every field to make our tasks simpler and efficient.</a:t>
            </a:r>
          </a:p>
          <a:p>
            <a:pPr marL="285750" indent="-285750">
              <a:spcBef>
                <a:spcPts val="1600"/>
              </a:spcBef>
              <a:spcAft>
                <a:spcPts val="1600"/>
              </a:spcAft>
              <a:buFont typeface="Courier New" panose="02070309020205020404" pitchFamily="49" charset="0"/>
              <a:buChar char="o"/>
            </a:pPr>
            <a:r>
              <a:rPr lang="en-US" sz="1600" dirty="0"/>
              <a:t>In Today's advanced market ,artificial intelligence could be a key unlocking the possibilities of tomorrow. Users like to associate with the machines using voice commands which are conceivable through the virtual assistant.</a:t>
            </a:r>
          </a:p>
          <a:p>
            <a:pPr marL="285750" indent="-285750">
              <a:spcBef>
                <a:spcPts val="1600"/>
              </a:spcBef>
              <a:spcAft>
                <a:spcPts val="1600"/>
              </a:spcAft>
              <a:buFont typeface="Courier New" panose="02070309020205020404" pitchFamily="49" charset="0"/>
              <a:buChar char="o"/>
            </a:pPr>
            <a:r>
              <a:rPr lang="en-US" sz="1600" dirty="0"/>
              <a:t>They have vast possibilities where New features and upgrades can always be added to improve the performance.</a:t>
            </a:r>
          </a:p>
          <a:p>
            <a:pPr marL="285750" indent="-285750">
              <a:spcBef>
                <a:spcPts val="1600"/>
              </a:spcBef>
              <a:spcAft>
                <a:spcPts val="1600"/>
              </a:spcAft>
              <a:buFont typeface="Courier New" panose="02070309020205020404" pitchFamily="49" charset="0"/>
              <a:buChar char="o"/>
            </a:pPr>
            <a:r>
              <a:rPr lang="en-US" sz="1600" dirty="0"/>
              <a:t> Through our project, we aim to add new and various features to this amazing virtual power. Our virtual assistant is improved by giving Facial Recognition framework using AI strategies to detect and recognize faces.</a:t>
            </a:r>
          </a:p>
          <a:p>
            <a:pPr marL="285750" lvl="0" indent="-285750" algn="l" rtl="0">
              <a:lnSpc>
                <a:spcPct val="100000"/>
              </a:lnSpc>
              <a:spcBef>
                <a:spcPts val="1600"/>
              </a:spcBef>
              <a:spcAft>
                <a:spcPts val="1600"/>
              </a:spcAft>
              <a:buFont typeface="Courier New" panose="02070309020205020404" pitchFamily="49" charset="0"/>
              <a:buChar char="o"/>
            </a:pPr>
            <a:endParaRPr sz="1800" dirty="0"/>
          </a:p>
        </p:txBody>
      </p:sp>
      <p:sp>
        <p:nvSpPr>
          <p:cNvPr id="466" name="Google Shape;466;p26"/>
          <p:cNvSpPr txBox="1">
            <a:spLocks noGrp="1"/>
          </p:cNvSpPr>
          <p:nvPr>
            <p:ph type="ctrTitle"/>
          </p:nvPr>
        </p:nvSpPr>
        <p:spPr>
          <a:xfrm>
            <a:off x="2893711" y="75499"/>
            <a:ext cx="4770474"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u="sng" dirty="0"/>
              <a:t>INTRODUCTION</a:t>
            </a:r>
            <a:endParaRPr u="sng"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417118" y="995828"/>
            <a:ext cx="4722072" cy="3745524"/>
          </a:xfrm>
          <a:prstGeom prst="rect">
            <a:avLst/>
          </a:prstGeom>
        </p:spPr>
        <p:txBody>
          <a:bodyPr spcFirstLastPara="1" wrap="square" lIns="91425" tIns="91425" rIns="91425" bIns="91425" anchor="t" anchorCtr="0">
            <a:noAutofit/>
          </a:bodyPr>
          <a:lstStyle/>
          <a:p>
            <a:pPr marL="0" indent="0">
              <a:buNone/>
            </a:pPr>
            <a:r>
              <a:rPr lang="en" dirty="0"/>
              <a:t> </a:t>
            </a:r>
            <a:r>
              <a:rPr lang="en" sz="1400"/>
              <a:t>T</a:t>
            </a:r>
            <a:r>
              <a:rPr lang="en" sz="1200"/>
              <a:t>he most common personal assistants like </a:t>
            </a:r>
            <a:endParaRPr lang="en-US" sz="1200"/>
          </a:p>
          <a:p>
            <a:pPr marL="285750" indent="-285750"/>
            <a:r>
              <a:rPr lang="en" sz="1200"/>
              <a:t>Google Assistant and Siri, focus primarily on helping </a:t>
            </a:r>
            <a:r>
              <a:rPr lang="en" sz="1200" dirty="0"/>
              <a:t>users with non-work related tasks like leisure and fitness.</a:t>
            </a:r>
          </a:p>
          <a:p>
            <a:pPr marL="285750" indent="-285750"/>
            <a:r>
              <a:rPr lang="en" sz="1200"/>
              <a:t>Cortana,  focuses on work efficiency.</a:t>
            </a:r>
            <a:endParaRPr lang="en" sz="1200" dirty="0"/>
          </a:p>
          <a:p>
            <a:pPr marL="285750" indent="-285750"/>
            <a:r>
              <a:rPr lang="en" sz="1200"/>
              <a:t>Alexa,  is more concerned with retail.</a:t>
            </a:r>
            <a:endParaRPr lang="en" sz="1200" dirty="0"/>
          </a:p>
          <a:p>
            <a:pPr marL="0" indent="0">
              <a:buNone/>
            </a:pPr>
            <a:endParaRPr lang="en" sz="1200" dirty="0"/>
          </a:p>
          <a:p>
            <a:pPr marL="0" indent="0">
              <a:buNone/>
            </a:pPr>
            <a:r>
              <a:rPr lang="en" sz="1200"/>
              <a:t>Security is the significant issue with the voice-</a:t>
            </a:r>
            <a:r>
              <a:rPr lang="en" sz="1200" dirty="0"/>
              <a:t>helped  gadgets while anybody can access to a voice-</a:t>
            </a:r>
            <a:r>
              <a:rPr lang="en" sz="1200"/>
              <a:t>actuated gadget.</a:t>
            </a:r>
          </a:p>
          <a:p>
            <a:pPr marL="0" indent="0">
              <a:buNone/>
            </a:pPr>
            <a:endParaRPr lang="en" sz="1200" dirty="0"/>
          </a:p>
          <a:p>
            <a:pPr marL="0" indent="0">
              <a:buNone/>
            </a:pPr>
            <a:r>
              <a:rPr lang="en" sz="1200"/>
              <a:t>Voice assistance can be utilized without getting any permission from the user where one can  </a:t>
            </a:r>
            <a:r>
              <a:rPr lang="en" sz="1200" dirty="0"/>
              <a:t>gathers data about the records and administrations related with the dynamic gadget, and request that it perform errands which can be unsafe and can </a:t>
            </a:r>
            <a:r>
              <a:rPr lang="en" sz="1200"/>
              <a:t>cause misfortune as well. </a:t>
            </a:r>
            <a:endParaRPr lang="en"/>
          </a:p>
          <a:p>
            <a:pPr marL="0" indent="0">
              <a:buNone/>
            </a:pPr>
            <a:r>
              <a:rPr lang="en" sz="1200"/>
              <a:t>It comprises of high security hazard as </a:t>
            </a:r>
            <a:r>
              <a:rPr lang="en" sz="1200" dirty="0"/>
              <a:t>these gadgets may uncover the schedule substance, messages, and other individual subtleties.</a:t>
            </a:r>
            <a:endParaRPr lang="en"/>
          </a:p>
          <a:p>
            <a:pPr marL="114300" indent="0">
              <a:buNone/>
            </a:pPr>
            <a:endParaRPr lang="en" sz="1000" dirty="0"/>
          </a:p>
          <a:p>
            <a:pPr marL="114300" indent="0">
              <a:buNone/>
            </a:pPr>
            <a:endParaRPr lang="en" sz="1000" dirty="0"/>
          </a:p>
          <a:p>
            <a:pPr marL="0" indent="0">
              <a:buNone/>
            </a:pPr>
            <a:endParaRPr lang="en" sz="1000" dirty="0"/>
          </a:p>
        </p:txBody>
      </p:sp>
      <p:sp>
        <p:nvSpPr>
          <p:cNvPr id="507" name="Google Shape;507;p28"/>
          <p:cNvSpPr txBox="1">
            <a:spLocks noGrp="1"/>
          </p:cNvSpPr>
          <p:nvPr>
            <p:ph type="ctrTitle"/>
          </p:nvPr>
        </p:nvSpPr>
        <p:spPr>
          <a:xfrm>
            <a:off x="618824" y="272927"/>
            <a:ext cx="6632581" cy="71654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u="sng" dirty="0"/>
              <a:t>EXISTING WORK WITH LIMITATIONS</a:t>
            </a:r>
            <a:endParaRPr u="sng" dirty="0"/>
          </a:p>
        </p:txBody>
      </p:sp>
      <p:grpSp>
        <p:nvGrpSpPr>
          <p:cNvPr id="508" name="Google Shape;508;p28"/>
          <p:cNvGrpSpPr/>
          <p:nvPr/>
        </p:nvGrpSpPr>
        <p:grpSpPr>
          <a:xfrm>
            <a:off x="5331531" y="991649"/>
            <a:ext cx="2851442" cy="3213988"/>
            <a:chOff x="2501950" y="1507050"/>
            <a:chExt cx="2392350" cy="2696525"/>
          </a:xfrm>
        </p:grpSpPr>
        <p:sp>
          <p:nvSpPr>
            <p:cNvPr id="509" name="Google Shape;509;p28"/>
            <p:cNvSpPr/>
            <p:nvPr/>
          </p:nvSpPr>
          <p:spPr>
            <a:xfrm>
              <a:off x="4032450" y="3778325"/>
              <a:ext cx="0" cy="25"/>
            </a:xfrm>
            <a:custGeom>
              <a:avLst/>
              <a:gdLst/>
              <a:ahLst/>
              <a:cxnLst/>
              <a:rect l="l" t="t" r="r" b="b"/>
              <a:pathLst>
                <a:path h="1" extrusionOk="0">
                  <a:moveTo>
                    <a:pt x="0" y="0"/>
                  </a:move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8"/>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8"/>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28"/>
          <p:cNvGrpSpPr/>
          <p:nvPr/>
        </p:nvGrpSpPr>
        <p:grpSpPr>
          <a:xfrm>
            <a:off x="8130332" y="72826"/>
            <a:ext cx="1013667" cy="2389713"/>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800A06E2-DCB7-4C11-A186-F0CBA1B496D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935899" y="1405805"/>
            <a:ext cx="857520" cy="848005"/>
          </a:xfrm>
          <a:prstGeom prst="rect">
            <a:avLst/>
          </a:prstGeom>
        </p:spPr>
      </p:pic>
      <p:pic>
        <p:nvPicPr>
          <p:cNvPr id="6" name="Picture 5">
            <a:extLst>
              <a:ext uri="{FF2B5EF4-FFF2-40B4-BE49-F238E27FC236}">
                <a16:creationId xmlns:a16="http://schemas.microsoft.com/office/drawing/2014/main" id="{587D0BCF-4F3B-45BB-BFC6-A1950FC48C28}"/>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7128093" y="3078912"/>
            <a:ext cx="860011" cy="922340"/>
          </a:xfrm>
          <a:prstGeom prst="rect">
            <a:avLst/>
          </a:prstGeom>
        </p:spPr>
      </p:pic>
      <p:pic>
        <p:nvPicPr>
          <p:cNvPr id="9" name="Picture 8">
            <a:extLst>
              <a:ext uri="{FF2B5EF4-FFF2-40B4-BE49-F238E27FC236}">
                <a16:creationId xmlns:a16="http://schemas.microsoft.com/office/drawing/2014/main" id="{27E7EC9D-2C3D-4713-AB08-EC296129C78B}"/>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6439395" y="2240903"/>
            <a:ext cx="921575" cy="96901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cxnSp>
        <p:nvCxnSpPr>
          <p:cNvPr id="1084" name="Google Shape;1084;p38"/>
          <p:cNvCxnSpPr/>
          <p:nvPr/>
        </p:nvCxnSpPr>
        <p:spPr>
          <a:xfrm>
            <a:off x="1551088" y="240455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1085" name="Google Shape;1085;p38"/>
          <p:cNvCxnSpPr/>
          <p:nvPr/>
        </p:nvCxnSpPr>
        <p:spPr>
          <a:xfrm>
            <a:off x="3587838" y="297655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1086" name="Google Shape;1086;p38"/>
          <p:cNvCxnSpPr/>
          <p:nvPr/>
        </p:nvCxnSpPr>
        <p:spPr>
          <a:xfrm>
            <a:off x="5624588" y="240455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1087" name="Google Shape;1087;p38"/>
          <p:cNvCxnSpPr/>
          <p:nvPr/>
        </p:nvCxnSpPr>
        <p:spPr>
          <a:xfrm>
            <a:off x="7661338" y="2976550"/>
            <a:ext cx="0" cy="455100"/>
          </a:xfrm>
          <a:prstGeom prst="straightConnector1">
            <a:avLst/>
          </a:prstGeom>
          <a:noFill/>
          <a:ln w="19050" cap="flat" cmpd="sng">
            <a:solidFill>
              <a:schemeClr val="lt2"/>
            </a:solidFill>
            <a:prstDash val="solid"/>
            <a:round/>
            <a:headEnd type="none" w="med" len="med"/>
            <a:tailEnd type="none" w="med" len="med"/>
          </a:ln>
        </p:spPr>
      </p:cxnSp>
      <p:sp>
        <p:nvSpPr>
          <p:cNvPr id="1088" name="Google Shape;1088;p38"/>
          <p:cNvSpPr txBox="1">
            <a:spLocks noGrp="1"/>
          </p:cNvSpPr>
          <p:nvPr>
            <p:ph type="ctrTitle"/>
          </p:nvPr>
        </p:nvSpPr>
        <p:spPr>
          <a:xfrm>
            <a:off x="610450" y="128016"/>
            <a:ext cx="6847375" cy="80149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u="sng" dirty="0"/>
              <a:t>LIMITATIONS OF EXISTING ASSISTANTS</a:t>
            </a:r>
            <a:endParaRPr u="sng" dirty="0"/>
          </a:p>
        </p:txBody>
      </p:sp>
      <p:cxnSp>
        <p:nvCxnSpPr>
          <p:cNvPr id="1089" name="Google Shape;1089;p38"/>
          <p:cNvCxnSpPr/>
          <p:nvPr/>
        </p:nvCxnSpPr>
        <p:spPr>
          <a:xfrm>
            <a:off x="1034400" y="2918100"/>
            <a:ext cx="7075200" cy="0"/>
          </a:xfrm>
          <a:prstGeom prst="straightConnector1">
            <a:avLst/>
          </a:prstGeom>
          <a:noFill/>
          <a:ln w="19050" cap="flat" cmpd="sng">
            <a:solidFill>
              <a:schemeClr val="lt2"/>
            </a:solidFill>
            <a:prstDash val="solid"/>
            <a:round/>
            <a:headEnd type="none" w="med" len="med"/>
            <a:tailEnd type="none" w="med" len="med"/>
          </a:ln>
        </p:spPr>
      </p:cxnSp>
      <p:grpSp>
        <p:nvGrpSpPr>
          <p:cNvPr id="1090" name="Google Shape;1090;p38"/>
          <p:cNvGrpSpPr/>
          <p:nvPr/>
        </p:nvGrpSpPr>
        <p:grpSpPr>
          <a:xfrm>
            <a:off x="1372725" y="2731350"/>
            <a:ext cx="373500" cy="373500"/>
            <a:chOff x="1372725" y="1912500"/>
            <a:chExt cx="373500" cy="373500"/>
          </a:xfrm>
        </p:grpSpPr>
        <p:sp>
          <p:nvSpPr>
            <p:cNvPr id="1091" name="Google Shape;1091;p38"/>
            <p:cNvSpPr/>
            <p:nvPr/>
          </p:nvSpPr>
          <p:spPr>
            <a:xfrm>
              <a:off x="146406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8"/>
            <p:cNvSpPr/>
            <p:nvPr/>
          </p:nvSpPr>
          <p:spPr>
            <a:xfrm>
              <a:off x="1372725" y="1912500"/>
              <a:ext cx="373500" cy="373500"/>
            </a:xfrm>
            <a:prstGeom prst="donut">
              <a:avLst>
                <a:gd name="adj" fmla="val 1019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1093;p38"/>
          <p:cNvGrpSpPr/>
          <p:nvPr/>
        </p:nvGrpSpPr>
        <p:grpSpPr>
          <a:xfrm>
            <a:off x="3401092" y="2731350"/>
            <a:ext cx="373500" cy="373500"/>
            <a:chOff x="3212675" y="1912500"/>
            <a:chExt cx="373500" cy="373500"/>
          </a:xfrm>
        </p:grpSpPr>
        <p:sp>
          <p:nvSpPr>
            <p:cNvPr id="1094" name="Google Shape;1094;p38"/>
            <p:cNvSpPr/>
            <p:nvPr/>
          </p:nvSpPr>
          <p:spPr>
            <a:xfrm>
              <a:off x="330401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3212675" y="1912500"/>
              <a:ext cx="373500" cy="373500"/>
            </a:xfrm>
            <a:prstGeom prst="donut">
              <a:avLst>
                <a:gd name="adj" fmla="val 1019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38"/>
          <p:cNvGrpSpPr/>
          <p:nvPr/>
        </p:nvGrpSpPr>
        <p:grpSpPr>
          <a:xfrm>
            <a:off x="5429458" y="2731350"/>
            <a:ext cx="373500" cy="373500"/>
            <a:chOff x="5557850" y="1912500"/>
            <a:chExt cx="373500" cy="373500"/>
          </a:xfrm>
        </p:grpSpPr>
        <p:sp>
          <p:nvSpPr>
            <p:cNvPr id="1097" name="Google Shape;1097;p38"/>
            <p:cNvSpPr/>
            <p:nvPr/>
          </p:nvSpPr>
          <p:spPr>
            <a:xfrm>
              <a:off x="5649188"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8"/>
            <p:cNvSpPr/>
            <p:nvPr/>
          </p:nvSpPr>
          <p:spPr>
            <a:xfrm>
              <a:off x="5557850" y="1912500"/>
              <a:ext cx="373500" cy="373500"/>
            </a:xfrm>
            <a:prstGeom prst="donut">
              <a:avLst>
                <a:gd name="adj" fmla="val 1019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38"/>
          <p:cNvGrpSpPr/>
          <p:nvPr/>
        </p:nvGrpSpPr>
        <p:grpSpPr>
          <a:xfrm>
            <a:off x="7457825" y="2731350"/>
            <a:ext cx="373500" cy="373500"/>
            <a:chOff x="7457825" y="1912500"/>
            <a:chExt cx="373500" cy="373500"/>
          </a:xfrm>
        </p:grpSpPr>
        <p:sp>
          <p:nvSpPr>
            <p:cNvPr id="1100" name="Google Shape;1100;p38"/>
            <p:cNvSpPr/>
            <p:nvPr/>
          </p:nvSpPr>
          <p:spPr>
            <a:xfrm>
              <a:off x="754916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8"/>
            <p:cNvSpPr/>
            <p:nvPr/>
          </p:nvSpPr>
          <p:spPr>
            <a:xfrm>
              <a:off x="7457825" y="1912500"/>
              <a:ext cx="373500" cy="373500"/>
            </a:xfrm>
            <a:prstGeom prst="donut">
              <a:avLst>
                <a:gd name="adj" fmla="val 1019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2" name="Google Shape;1102;p38"/>
          <p:cNvSpPr txBox="1">
            <a:spLocks noGrp="1"/>
          </p:cNvSpPr>
          <p:nvPr>
            <p:ph type="ctrTitle" idx="4294967295"/>
          </p:nvPr>
        </p:nvSpPr>
        <p:spPr>
          <a:xfrm>
            <a:off x="610450" y="1559441"/>
            <a:ext cx="1881300" cy="845621"/>
          </a:xfrm>
          <a:prstGeom prst="rect">
            <a:avLst/>
          </a:prstGeom>
        </p:spPr>
        <p:txBody>
          <a:bodyPr spcFirstLastPara="1" wrap="square" lIns="91425" tIns="91425" rIns="91425" bIns="91425" anchor="t" anchorCtr="0">
            <a:noAutofit/>
          </a:bodyPr>
          <a:lstStyle/>
          <a:p>
            <a:pPr algn="ctr"/>
            <a:r>
              <a:rPr lang="en-US" sz="1800" dirty="0">
                <a:solidFill>
                  <a:schemeClr val="accent2"/>
                </a:solidFill>
              </a:rPr>
              <a:t>PERSONALISED EXPERIENCE</a:t>
            </a:r>
            <a:br>
              <a:rPr lang="en-US" sz="1800" dirty="0">
                <a:solidFill>
                  <a:schemeClr val="accent2"/>
                </a:solidFill>
              </a:rPr>
            </a:br>
            <a:endParaRPr sz="1800" dirty="0"/>
          </a:p>
        </p:txBody>
      </p:sp>
      <p:sp>
        <p:nvSpPr>
          <p:cNvPr id="1104" name="Google Shape;1104;p38"/>
          <p:cNvSpPr txBox="1">
            <a:spLocks noGrp="1"/>
          </p:cNvSpPr>
          <p:nvPr>
            <p:ph type="ctrTitle" idx="4294967295"/>
          </p:nvPr>
        </p:nvSpPr>
        <p:spPr>
          <a:xfrm>
            <a:off x="7185094" y="3515753"/>
            <a:ext cx="1141223" cy="69823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solidFill>
                  <a:schemeClr val="accent4"/>
                </a:solidFill>
              </a:rPr>
              <a:t>SEND EMAILS</a:t>
            </a:r>
            <a:endParaRPr sz="1800" dirty="0"/>
          </a:p>
        </p:txBody>
      </p:sp>
      <p:sp>
        <p:nvSpPr>
          <p:cNvPr id="1106" name="Google Shape;1106;p38"/>
          <p:cNvSpPr txBox="1">
            <a:spLocks noGrp="1"/>
          </p:cNvSpPr>
          <p:nvPr>
            <p:ph type="ctrTitle" idx="4294967295"/>
          </p:nvPr>
        </p:nvSpPr>
        <p:spPr>
          <a:xfrm>
            <a:off x="2892062" y="3438421"/>
            <a:ext cx="1431843" cy="757895"/>
          </a:xfrm>
          <a:prstGeom prst="rect">
            <a:avLst/>
          </a:prstGeom>
        </p:spPr>
        <p:txBody>
          <a:bodyPr spcFirstLastPara="1" wrap="square" lIns="91425" tIns="91425" rIns="91425" bIns="91425" anchor="b" anchorCtr="0">
            <a:noAutofit/>
          </a:bodyPr>
          <a:lstStyle/>
          <a:p>
            <a:pPr algn="ctr"/>
            <a:r>
              <a:rPr lang="en-IN" sz="1800" dirty="0">
                <a:solidFill>
                  <a:schemeClr val="accent1"/>
                </a:solidFill>
              </a:rPr>
              <a:t>APP LAUNCH</a:t>
            </a:r>
            <a:br>
              <a:rPr lang="en-IN" sz="1800" dirty="0">
                <a:solidFill>
                  <a:schemeClr val="accent1"/>
                </a:solidFill>
              </a:rPr>
            </a:br>
            <a:endParaRPr sz="1800" dirty="0"/>
          </a:p>
        </p:txBody>
      </p:sp>
      <p:sp>
        <p:nvSpPr>
          <p:cNvPr id="1108" name="Google Shape;1108;p38"/>
          <p:cNvSpPr txBox="1">
            <a:spLocks noGrp="1"/>
          </p:cNvSpPr>
          <p:nvPr>
            <p:ph type="ctrTitle" idx="4294967295"/>
          </p:nvPr>
        </p:nvSpPr>
        <p:spPr>
          <a:xfrm>
            <a:off x="4868790" y="1535558"/>
            <a:ext cx="1583863" cy="640057"/>
          </a:xfrm>
          <a:prstGeom prst="rect">
            <a:avLst/>
          </a:prstGeom>
        </p:spPr>
        <p:txBody>
          <a:bodyPr spcFirstLastPara="1" wrap="square" lIns="91425" tIns="91425" rIns="91425" bIns="91425" anchor="t" anchorCtr="0">
            <a:noAutofit/>
          </a:bodyPr>
          <a:lstStyle/>
          <a:p>
            <a:pPr algn="ctr"/>
            <a:r>
              <a:rPr lang="en-IN" sz="1800" dirty="0">
                <a:solidFill>
                  <a:schemeClr val="accent3"/>
                </a:solidFill>
              </a:rPr>
              <a:t>FACE RECOGNITION</a:t>
            </a:r>
            <a:br>
              <a:rPr lang="en-IN" sz="1800" dirty="0">
                <a:solidFill>
                  <a:schemeClr val="accent3"/>
                </a:solidFill>
              </a:rPr>
            </a:br>
            <a:endParaRPr sz="1800" dirty="0"/>
          </a:p>
        </p:txBody>
      </p:sp>
      <p:sp>
        <p:nvSpPr>
          <p:cNvPr id="1110" name="Google Shape;1110;p38"/>
          <p:cNvSpPr txBox="1">
            <a:spLocks noGrp="1"/>
          </p:cNvSpPr>
          <p:nvPr>
            <p:ph type="ctrTitle" idx="4294967295"/>
          </p:nvPr>
        </p:nvSpPr>
        <p:spPr>
          <a:xfrm>
            <a:off x="745792" y="3220108"/>
            <a:ext cx="1797346" cy="128952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chemeClr val="accent2"/>
                </a:solidFill>
              </a:rPr>
              <a:t> </a:t>
            </a:r>
            <a:r>
              <a:rPr lang="en-US" sz="1600" dirty="0">
                <a:solidFill>
                  <a:schemeClr val="accent2"/>
                </a:solidFill>
              </a:rPr>
              <a:t>Remainders, alarms, notes are mixed up if more than 1 person use the same assistant</a:t>
            </a:r>
            <a:endParaRPr sz="1600" dirty="0">
              <a:solidFill>
                <a:schemeClr val="accent2"/>
              </a:solidFill>
            </a:endParaRPr>
          </a:p>
        </p:txBody>
      </p:sp>
      <p:sp>
        <p:nvSpPr>
          <p:cNvPr id="1111" name="Google Shape;1111;p38"/>
          <p:cNvSpPr txBox="1">
            <a:spLocks noGrp="1"/>
          </p:cNvSpPr>
          <p:nvPr>
            <p:ph type="ctrTitle" idx="4294967295"/>
          </p:nvPr>
        </p:nvSpPr>
        <p:spPr>
          <a:xfrm>
            <a:off x="2789234" y="1349036"/>
            <a:ext cx="1739265" cy="127947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accent1"/>
                </a:solidFill>
              </a:rPr>
              <a:t> </a:t>
            </a:r>
            <a:r>
              <a:rPr lang="en" sz="1600" dirty="0">
                <a:solidFill>
                  <a:schemeClr val="accent1"/>
                </a:solidFill>
              </a:rPr>
              <a:t>Apps like Youtube, Google cannot be opened </a:t>
            </a:r>
            <a:endParaRPr sz="1600" dirty="0">
              <a:solidFill>
                <a:schemeClr val="accent1"/>
              </a:solidFill>
            </a:endParaRPr>
          </a:p>
        </p:txBody>
      </p:sp>
      <p:sp>
        <p:nvSpPr>
          <p:cNvPr id="1112" name="Google Shape;1112;p38"/>
          <p:cNvSpPr txBox="1">
            <a:spLocks noGrp="1"/>
          </p:cNvSpPr>
          <p:nvPr>
            <p:ph type="ctrTitle" idx="4294967295"/>
          </p:nvPr>
        </p:nvSpPr>
        <p:spPr>
          <a:xfrm>
            <a:off x="4926421" y="3282473"/>
            <a:ext cx="1522606" cy="128951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accent3"/>
                </a:solidFill>
              </a:rPr>
              <a:t>It cannot recognise faces, hence data privacy maynot be maintained </a:t>
            </a:r>
            <a:endParaRPr sz="1600" dirty="0">
              <a:solidFill>
                <a:schemeClr val="accent3"/>
              </a:solidFill>
            </a:endParaRPr>
          </a:p>
        </p:txBody>
      </p:sp>
      <p:sp>
        <p:nvSpPr>
          <p:cNvPr id="1113" name="Google Shape;1113;p38"/>
          <p:cNvSpPr txBox="1">
            <a:spLocks noGrp="1"/>
          </p:cNvSpPr>
          <p:nvPr>
            <p:ph type="ctrTitle" idx="4294967295"/>
          </p:nvPr>
        </p:nvSpPr>
        <p:spPr>
          <a:xfrm>
            <a:off x="6896991" y="1349036"/>
            <a:ext cx="1431845" cy="119217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accent4"/>
                </a:solidFill>
              </a:rPr>
              <a:t> </a:t>
            </a:r>
            <a:r>
              <a:rPr lang="en" sz="1600" dirty="0">
                <a:solidFill>
                  <a:schemeClr val="accent4"/>
                </a:solidFill>
              </a:rPr>
              <a:t>Emails or voice memos cannot be sent and read</a:t>
            </a:r>
            <a:endParaRPr sz="1600" dirty="0">
              <a:solidFill>
                <a:schemeClr val="accent4"/>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ABF603-296B-4615-B7F5-BB1EA77A82BD}"/>
              </a:ext>
            </a:extLst>
          </p:cNvPr>
          <p:cNvSpPr>
            <a:spLocks noGrp="1"/>
          </p:cNvSpPr>
          <p:nvPr>
            <p:ph type="body" idx="1"/>
          </p:nvPr>
        </p:nvSpPr>
        <p:spPr>
          <a:xfrm>
            <a:off x="391906" y="1351403"/>
            <a:ext cx="8434072" cy="2090100"/>
          </a:xfrm>
        </p:spPr>
        <p:txBody>
          <a:bodyPr/>
          <a:lstStyle/>
          <a:p>
            <a:pPr marL="114300" indent="0">
              <a:buNone/>
            </a:pPr>
            <a:r>
              <a:rPr lang="en-GB" dirty="0"/>
              <a:t>The Facial Recognition to the virtual assistant gives greater security to the system by the Haar Cascade algorithm. The face is recognized by the camera and it is handled through OpenCV in which it detects the faces and articles placed put before the camera and the pictures taken is contrasted with the pictures in the in the system by Haar Cascade Algorithm. After recognizing the face it permits to interact with the virtual system. The virtual assistant hangs tight for our voice commands. The user’s input is captured by the microphone which is then converted to text format using the Speech To Text synthesizer and this command is then processed and will look for the relevant output. </a:t>
            </a:r>
            <a:endParaRPr lang="en-US" dirty="0"/>
          </a:p>
        </p:txBody>
      </p:sp>
      <p:sp>
        <p:nvSpPr>
          <p:cNvPr id="3" name="Title 2">
            <a:extLst>
              <a:ext uri="{FF2B5EF4-FFF2-40B4-BE49-F238E27FC236}">
                <a16:creationId xmlns:a16="http://schemas.microsoft.com/office/drawing/2014/main" id="{96349BC2-CFDA-4934-BE82-CB1973C3F8D6}"/>
              </a:ext>
            </a:extLst>
          </p:cNvPr>
          <p:cNvSpPr>
            <a:spLocks noGrp="1"/>
          </p:cNvSpPr>
          <p:nvPr>
            <p:ph type="ctrTitle"/>
          </p:nvPr>
        </p:nvSpPr>
        <p:spPr>
          <a:xfrm>
            <a:off x="2493010" y="352844"/>
            <a:ext cx="4577491" cy="577800"/>
          </a:xfrm>
        </p:spPr>
        <p:txBody>
          <a:bodyPr/>
          <a:lstStyle/>
          <a:p>
            <a:r>
              <a:rPr lang="en-GB" u="sng" dirty="0"/>
              <a:t>PROPOSED SYSTEM</a:t>
            </a:r>
          </a:p>
        </p:txBody>
      </p:sp>
    </p:spTree>
    <p:extLst>
      <p:ext uri="{BB962C8B-B14F-4D97-AF65-F5344CB8AC3E}">
        <p14:creationId xmlns:p14="http://schemas.microsoft.com/office/powerpoint/2010/main" val="540480824"/>
      </p:ext>
    </p:extLst>
  </p:cSld>
  <p:clrMapOvr>
    <a:masterClrMapping/>
  </p:clrMapOvr>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PE2 Final Review</Template>
  <TotalTime>9</TotalTime>
  <Words>3803</Words>
  <Application>Microsoft Office PowerPoint</Application>
  <PresentationFormat>On-screen Show (16:9)</PresentationFormat>
  <Paragraphs>266</Paragraphs>
  <Slides>58</Slides>
  <Notes>11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58</vt:i4>
      </vt:variant>
    </vt:vector>
  </HeadingPairs>
  <TitlesOfParts>
    <vt:vector size="72" baseType="lpstr">
      <vt:lpstr>charter</vt:lpstr>
      <vt:lpstr>Share Tech</vt:lpstr>
      <vt:lpstr>Wingdings</vt:lpstr>
      <vt:lpstr>Maven Pro</vt:lpstr>
      <vt:lpstr>Advent Pro SemiBold</vt:lpstr>
      <vt:lpstr>Calibri</vt:lpstr>
      <vt:lpstr>Courier New</vt:lpstr>
      <vt:lpstr>Arial</vt:lpstr>
      <vt:lpstr>Livvic Light</vt:lpstr>
      <vt:lpstr>Nunito Light</vt:lpstr>
      <vt:lpstr>Fira Sans Condensed Medium</vt:lpstr>
      <vt:lpstr>Arial</vt:lpstr>
      <vt:lpstr>Arial Rounded MT Bold</vt:lpstr>
      <vt:lpstr>Data Science Consulting by Slidesgo</vt:lpstr>
      <vt:lpstr>PowerPoint Presentation</vt:lpstr>
      <vt:lpstr> PERSONALISED FACE RECOGNITION ASSISTANT- IDA</vt:lpstr>
      <vt:lpstr>PROBLEM SATEMENT</vt:lpstr>
      <vt:lpstr> </vt:lpstr>
      <vt:lpstr>TABLE OF CONTENTS</vt:lpstr>
      <vt:lpstr>INTRODUCTION</vt:lpstr>
      <vt:lpstr>EXISTING WORK WITH LIMITATIONS</vt:lpstr>
      <vt:lpstr>LIMITATIONS OF EXISTING ASSISTANTS</vt:lpstr>
      <vt:lpstr>PROPOSED SYSTEM</vt:lpstr>
      <vt:lpstr>PROPOSED WORK AND METHODOLOGY</vt:lpstr>
      <vt:lpstr>NOVELITY OF THE PROJECT</vt:lpstr>
      <vt:lpstr>REAL TIME USAGE</vt:lpstr>
      <vt:lpstr>HARDWARE AND SOFTWARE  REQUIREMENTS</vt:lpstr>
      <vt:lpstr>PACKAGES REQUIREMENT</vt:lpstr>
      <vt:lpstr>SYSTEM ARCHITECTURE</vt:lpstr>
      <vt:lpstr>SYSTEM ARCHITECTURE</vt:lpstr>
      <vt:lpstr>LITERATURE REVIEW</vt:lpstr>
      <vt:lpstr>PowerPoint Presentation</vt:lpstr>
      <vt:lpstr>MODULE DESCRIPTION</vt:lpstr>
      <vt:lpstr>PowerPoint Presentation</vt:lpstr>
      <vt:lpstr>PowerPoint Presentation</vt:lpstr>
      <vt:lpstr>MODULE WORK FLOW EXPLANATION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IMPLEMENTATION AND CODING</vt:lpstr>
      <vt:lpstr>IMPLEMENTATION OF FACE RECOGNITION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TESTING</vt:lpstr>
      <vt:lpstr>PowerPoint Presentation</vt:lpstr>
      <vt:lpstr>PowerPoint Presentation</vt:lpstr>
      <vt:lpstr>RESULTS AND DISCUSSION</vt:lpstr>
      <vt:lpstr>PowerPoint Presentation</vt:lpstr>
      <vt:lpstr>PowerPoint Presentation</vt:lpstr>
      <vt:lpstr>PowerPoint Presentation</vt:lpstr>
      <vt:lpstr>CONCLUSION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Sahithi BL</dc:creator>
  <cp:lastModifiedBy>Sahithi BL</cp:lastModifiedBy>
  <cp:revision>1</cp:revision>
  <dcterms:created xsi:type="dcterms:W3CDTF">2022-08-06T10:04:28Z</dcterms:created>
  <dcterms:modified xsi:type="dcterms:W3CDTF">2022-08-06T10:13:47Z</dcterms:modified>
</cp:coreProperties>
</file>